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6.xml"/><Relationship Id="rId41" Type="http://schemas.openxmlformats.org/officeDocument/2006/relationships/font" Target="fonts/Open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TSansNarrow-bold.fntdata"/><Relationship Id="rId14" Type="http://schemas.openxmlformats.org/officeDocument/2006/relationships/slide" Target="slides/slide10.xml"/><Relationship Id="rId36" Type="http://schemas.openxmlformats.org/officeDocument/2006/relationships/font" Target="fonts/PTSansNarrow-regular.fntdata"/><Relationship Id="rId17" Type="http://schemas.openxmlformats.org/officeDocument/2006/relationships/slide" Target="slides/slide13.xml"/><Relationship Id="rId39" Type="http://schemas.openxmlformats.org/officeDocument/2006/relationships/font" Target="fonts/OpenSans-bold.fntdata"/><Relationship Id="rId16" Type="http://schemas.openxmlformats.org/officeDocument/2006/relationships/slide" Target="slides/slide12.xml"/><Relationship Id="rId38" Type="http://schemas.openxmlformats.org/officeDocument/2006/relationships/font" Target="fonts/Open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nl"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lay.kahoot.it/#/k/e2068d83-a65d-4910-a026-845612c18e6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youtube.com/v/_LK4XMF2u8Y" TargetMode="Externa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 Id="rId4" Type="http://schemas.openxmlformats.org/officeDocument/2006/relationships/image" Target="../media/image04.png"/><Relationship Id="rId5" Type="http://schemas.openxmlformats.org/officeDocument/2006/relationships/image" Target="../media/image07.jpg"/><Relationship Id="rId6"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nl"/>
              <a:t>Frugal Innovations</a:t>
            </a:r>
          </a:p>
        </p:txBody>
      </p:sp>
      <p:sp>
        <p:nvSpPr>
          <p:cNvPr id="67" name="Shape 67"/>
          <p:cNvSpPr txBox="1"/>
          <p:nvPr/>
        </p:nvSpPr>
        <p:spPr>
          <a:xfrm>
            <a:off x="843075" y="3384950"/>
            <a:ext cx="4379400" cy="1678500"/>
          </a:xfrm>
          <a:prstGeom prst="rect">
            <a:avLst/>
          </a:prstGeom>
          <a:noFill/>
          <a:ln>
            <a:noFill/>
          </a:ln>
        </p:spPr>
        <p:txBody>
          <a:bodyPr anchorCtr="0" anchor="t" bIns="91425" lIns="91425" rIns="91425" tIns="91425">
            <a:noAutofit/>
          </a:bodyPr>
          <a:lstStyle/>
          <a:p>
            <a:pPr lvl="0">
              <a:spcBef>
                <a:spcPts val="0"/>
              </a:spcBef>
              <a:buNone/>
            </a:pPr>
            <a:r>
              <a:rPr lang="nl"/>
              <a:t>October 10th 2016</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nl"/>
              <a:t>Matthijs Tichem		Ricardo van der Zijden</a:t>
            </a:r>
          </a:p>
          <a:p>
            <a:pPr lvl="0">
              <a:spcBef>
                <a:spcPts val="0"/>
              </a:spcBef>
              <a:buNone/>
            </a:pPr>
            <a:r>
              <a:rPr lang="nl"/>
              <a:t>Thomas Grolleman	</a:t>
            </a:r>
            <a:r>
              <a:rPr lang="nl"/>
              <a:t>Roos de Brouwer</a:t>
            </a:r>
          </a:p>
          <a:p>
            <a:pPr lvl="0">
              <a:spcBef>
                <a:spcPts val="0"/>
              </a:spcBef>
              <a:buNone/>
            </a:pPr>
            <a:r>
              <a:rPr lang="nl"/>
              <a:t>Ramin Shirzad</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TAHMO weather stations</a:t>
            </a:r>
          </a:p>
        </p:txBody>
      </p:sp>
      <p:pic>
        <p:nvPicPr>
          <p:cNvPr descr="Afbeeldingsresultaat voor tahmo weather stations" id="147" name="Shape 147"/>
          <p:cNvPicPr preferRelativeResize="0"/>
          <p:nvPr/>
        </p:nvPicPr>
        <p:blipFill rotWithShape="1">
          <a:blip r:embed="rId3">
            <a:alphaModFix/>
          </a:blip>
          <a:srcRect b="0" l="0" r="22516" t="0"/>
          <a:stretch/>
        </p:blipFill>
        <p:spPr>
          <a:xfrm>
            <a:off x="152400" y="1170500"/>
            <a:ext cx="4368600" cy="3744300"/>
          </a:xfrm>
          <a:prstGeom prst="ellipse">
            <a:avLst/>
          </a:prstGeom>
          <a:noFill/>
          <a:ln>
            <a:noFill/>
          </a:ln>
        </p:spPr>
      </p:pic>
      <p:sp>
        <p:nvSpPr>
          <p:cNvPr id="148" name="Shape 148"/>
          <p:cNvSpPr txBox="1"/>
          <p:nvPr/>
        </p:nvSpPr>
        <p:spPr>
          <a:xfrm>
            <a:off x="4732500" y="1197800"/>
            <a:ext cx="3957300" cy="1197900"/>
          </a:xfrm>
          <a:prstGeom prst="rect">
            <a:avLst/>
          </a:prstGeom>
          <a:noFill/>
          <a:ln>
            <a:noFill/>
          </a:ln>
        </p:spPr>
        <p:txBody>
          <a:bodyPr anchorCtr="0" anchor="t" bIns="91425" lIns="91425" rIns="91425" tIns="91425">
            <a:noAutofit/>
          </a:bodyPr>
          <a:lstStyle/>
          <a:p>
            <a:pPr lvl="0">
              <a:spcBef>
                <a:spcPts val="0"/>
              </a:spcBef>
              <a:buNone/>
            </a:pPr>
            <a:r>
              <a:t/>
            </a:r>
            <a:endParaRPr sz="1800"/>
          </a:p>
        </p:txBody>
      </p:sp>
      <p:sp>
        <p:nvSpPr>
          <p:cNvPr id="149" name="Shape 149"/>
          <p:cNvSpPr txBox="1"/>
          <p:nvPr/>
        </p:nvSpPr>
        <p:spPr>
          <a:xfrm>
            <a:off x="4732500" y="1152425"/>
            <a:ext cx="4076400" cy="30165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nl"/>
              <a:t>S</a:t>
            </a:r>
            <a:r>
              <a:rPr lang="nl"/>
              <a:t>elf-sustaining observation network of weather/water management stations.</a:t>
            </a:r>
          </a:p>
          <a:p>
            <a:pPr indent="-228600" lvl="0" marL="457200" rtl="0">
              <a:spcBef>
                <a:spcPts val="0"/>
              </a:spcBef>
              <a:buChar char="-"/>
            </a:pPr>
            <a:r>
              <a:rPr lang="nl"/>
              <a:t>Make Africa the best monitored continent.</a:t>
            </a:r>
          </a:p>
          <a:p>
            <a:pPr indent="-228600" lvl="0" marL="457200" rtl="0">
              <a:spcBef>
                <a:spcPts val="0"/>
              </a:spcBef>
              <a:buChar char="-"/>
            </a:pPr>
            <a:r>
              <a:rPr lang="nl"/>
              <a:t>Monitor how much rain will fall and the distribution of drop sizes.</a:t>
            </a:r>
          </a:p>
          <a:p>
            <a:pPr lvl="0" rtl="0">
              <a:spcBef>
                <a:spcPts val="0"/>
              </a:spcBef>
              <a:buNone/>
            </a:pPr>
            <a:r>
              <a:t/>
            </a:r>
            <a:endParaRPr/>
          </a:p>
          <a:p>
            <a:pPr indent="-228600" lvl="0" marL="457200" rtl="0">
              <a:spcBef>
                <a:spcPts val="0"/>
              </a:spcBef>
              <a:buChar char="-"/>
            </a:pPr>
            <a:r>
              <a:rPr lang="nl"/>
              <a:t>Low construction cost.</a:t>
            </a:r>
          </a:p>
          <a:p>
            <a:pPr indent="-228600" lvl="0" marL="457200" rtl="0">
              <a:spcBef>
                <a:spcPts val="0"/>
              </a:spcBef>
              <a:buChar char="-"/>
            </a:pPr>
            <a:r>
              <a:rPr lang="nl"/>
              <a:t>Robust station → hardly any maintenance.</a:t>
            </a:r>
          </a:p>
          <a:p>
            <a:pPr indent="-228600" lvl="0" marL="457200" rtl="0">
              <a:spcBef>
                <a:spcPts val="0"/>
              </a:spcBef>
              <a:buChar char="-"/>
            </a:pPr>
            <a:r>
              <a:rPr lang="nl"/>
              <a:t>Target audience: Farmers/ researchers/ insurance companies.</a:t>
            </a:r>
          </a:p>
          <a:p>
            <a:pPr indent="-228600" lvl="0" marL="457200" rtl="0">
              <a:spcBef>
                <a:spcPts val="0"/>
              </a:spcBef>
              <a:buChar char="-"/>
            </a:pPr>
            <a:r>
              <a:rPr lang="nl"/>
              <a:t>Located at schools; protection and providing educational material.</a:t>
            </a:r>
          </a:p>
          <a:p>
            <a:pPr indent="-228600" lvl="0" marL="457200" rtl="0">
              <a:spcBef>
                <a:spcPts val="0"/>
              </a:spcBef>
              <a:buChar char="-"/>
            </a:pPr>
            <a:r>
              <a:rPr lang="nl"/>
              <a:t>Financed by public-private partnerships.</a:t>
            </a:r>
          </a:p>
        </p:txBody>
      </p:sp>
      <p:sp>
        <p:nvSpPr>
          <p:cNvPr id="150" name="Shape 150"/>
          <p:cNvSpPr txBox="1"/>
          <p:nvPr/>
        </p:nvSpPr>
        <p:spPr>
          <a:xfrm>
            <a:off x="4976100" y="4280725"/>
            <a:ext cx="3470100" cy="504900"/>
          </a:xfrm>
          <a:prstGeom prst="rect">
            <a:avLst/>
          </a:prstGeom>
          <a:solidFill>
            <a:srgbClr val="41C4DD"/>
          </a:solidFill>
          <a:ln>
            <a:noFill/>
          </a:ln>
        </p:spPr>
        <p:txBody>
          <a:bodyPr anchorCtr="0" anchor="t" bIns="91425" lIns="91425" rIns="91425" tIns="91425">
            <a:noAutofit/>
          </a:bodyPr>
          <a:lstStyle/>
          <a:p>
            <a:pPr lvl="0" rtl="0">
              <a:spcBef>
                <a:spcPts val="0"/>
              </a:spcBef>
              <a:buNone/>
            </a:pPr>
            <a:r>
              <a:rPr lang="nl" sz="2400"/>
              <a:t>Is it a frugal innovation?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Quiz</a:t>
            </a:r>
          </a:p>
        </p:txBody>
      </p:sp>
      <p:sp>
        <p:nvSpPr>
          <p:cNvPr id="156" name="Shape 15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nl"/>
              <a:t>Waka Waka lamp</a:t>
            </a:r>
          </a:p>
          <a:p>
            <a:pPr indent="-228600" lvl="0" marL="457200" rtl="0">
              <a:spcBef>
                <a:spcPts val="0"/>
              </a:spcBef>
              <a:buChar char="-"/>
            </a:pPr>
            <a:r>
              <a:rPr lang="nl"/>
              <a:t>Tata Nano</a:t>
            </a:r>
          </a:p>
          <a:p>
            <a:pPr indent="-228600" lvl="0" marL="457200" rtl="0">
              <a:spcBef>
                <a:spcPts val="0"/>
              </a:spcBef>
              <a:buChar char="-"/>
            </a:pPr>
            <a:r>
              <a:rPr lang="nl"/>
              <a:t>Microcredit</a:t>
            </a:r>
          </a:p>
          <a:p>
            <a:pPr indent="-228600" lvl="0" marL="457200" rtl="0">
              <a:spcBef>
                <a:spcPts val="0"/>
              </a:spcBef>
              <a:buChar char="-"/>
            </a:pPr>
            <a:r>
              <a:rPr lang="nl"/>
              <a:t>E-waste 3D printer</a:t>
            </a:r>
          </a:p>
          <a:p>
            <a:pPr lvl="0" rtl="0">
              <a:spcBef>
                <a:spcPts val="0"/>
              </a:spcBef>
              <a:buNone/>
            </a:pPr>
            <a:r>
              <a:rPr lang="nl" sz="1050">
                <a:solidFill>
                  <a:srgbClr val="41C4DD"/>
                </a:solidFill>
                <a:highlight>
                  <a:srgbClr val="FFFFFF"/>
                </a:highlight>
                <a:latin typeface="Arial"/>
                <a:ea typeface="Arial"/>
                <a:cs typeface="Arial"/>
                <a:sym typeface="Arial"/>
                <a:hlinkClick r:id="rId3"/>
              </a:rPr>
              <a:t>https://play.kahoot.it/#/k/e2068d83-a65d-4910-a026-845612c18e61</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nl"/>
              <a:t>Grameen bank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Muhammad Yunus</a:t>
            </a:r>
          </a:p>
        </p:txBody>
      </p:sp>
      <p:sp>
        <p:nvSpPr>
          <p:cNvPr id="167" name="Shape 16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MOHD_YUNUS_23023f.jpg" id="168" name="Shape 168"/>
          <p:cNvPicPr preferRelativeResize="0"/>
          <p:nvPr/>
        </p:nvPicPr>
        <p:blipFill>
          <a:blip r:embed="rId3">
            <a:alphaModFix/>
          </a:blip>
          <a:stretch>
            <a:fillRect/>
          </a:stretch>
        </p:blipFill>
        <p:spPr>
          <a:xfrm>
            <a:off x="2438425" y="1662324"/>
            <a:ext cx="3354624" cy="251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Microcredit</a:t>
            </a:r>
          </a:p>
        </p:txBody>
      </p:sp>
      <p:sp>
        <p:nvSpPr>
          <p:cNvPr id="174" name="Shape 17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nl"/>
              <a:t>Frugal innovation</a:t>
            </a:r>
          </a:p>
          <a:p>
            <a:pPr lvl="0">
              <a:spcBef>
                <a:spcPts val="0"/>
              </a:spcBef>
              <a:buNone/>
            </a:pPr>
            <a:r>
              <a:rPr lang="nl"/>
              <a:t>Grameen Bank</a:t>
            </a:r>
          </a:p>
          <a:p>
            <a:pPr lvl="0">
              <a:spcBef>
                <a:spcPts val="0"/>
              </a:spcBef>
              <a:buNone/>
            </a:pPr>
            <a:r>
              <a:rPr lang="nl"/>
              <a:t>Muhammad Yunus</a:t>
            </a:r>
          </a:p>
        </p:txBody>
      </p:sp>
      <p:pic>
        <p:nvPicPr>
          <p:cNvPr descr="bangladesh.jpg" id="175" name="Shape 175"/>
          <p:cNvPicPr preferRelativeResize="0"/>
          <p:nvPr/>
        </p:nvPicPr>
        <p:blipFill>
          <a:blip r:embed="rId3">
            <a:alphaModFix/>
          </a:blip>
          <a:stretch>
            <a:fillRect/>
          </a:stretch>
        </p:blipFill>
        <p:spPr>
          <a:xfrm>
            <a:off x="3806795" y="1291050"/>
            <a:ext cx="4887526" cy="3253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p.txt.gif" id="182" name="Shape 182"/>
          <p:cNvPicPr preferRelativeResize="0"/>
          <p:nvPr/>
        </p:nvPicPr>
        <p:blipFill>
          <a:blip r:embed="rId3">
            <a:alphaModFix/>
          </a:blip>
          <a:stretch>
            <a:fillRect/>
          </a:stretch>
        </p:blipFill>
        <p:spPr>
          <a:xfrm>
            <a:off x="1785937" y="776287"/>
            <a:ext cx="5572125" cy="3590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Number of Grameen Bank members, 1980-.png" id="189" name="Shape 189"/>
          <p:cNvPicPr preferRelativeResize="0"/>
          <p:nvPr/>
        </p:nvPicPr>
        <p:blipFill>
          <a:blip r:embed="rId3">
            <a:alphaModFix/>
          </a:blip>
          <a:stretch>
            <a:fillRect/>
          </a:stretch>
        </p:blipFill>
        <p:spPr>
          <a:xfrm>
            <a:off x="1657350" y="719137"/>
            <a:ext cx="5829300" cy="370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195" name="Shape 19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DSC0153.jpg" id="196" name="Shape 196"/>
          <p:cNvPicPr preferRelativeResize="0"/>
          <p:nvPr/>
        </p:nvPicPr>
        <p:blipFill>
          <a:blip r:embed="rId3">
            <a:alphaModFix/>
          </a:blip>
          <a:stretch>
            <a:fillRect/>
          </a:stretch>
        </p:blipFill>
        <p:spPr>
          <a:xfrm>
            <a:off x="700079" y="0"/>
            <a:ext cx="7743842"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1953250" y="2006975"/>
            <a:ext cx="8520600" cy="707400"/>
          </a:xfrm>
          <a:prstGeom prst="rect">
            <a:avLst/>
          </a:prstGeom>
        </p:spPr>
        <p:txBody>
          <a:bodyPr anchorCtr="0" anchor="t" bIns="91425" lIns="91425" rIns="91425" tIns="91425">
            <a:noAutofit/>
          </a:bodyPr>
          <a:lstStyle/>
          <a:p>
            <a:pPr lvl="0">
              <a:spcBef>
                <a:spcPts val="0"/>
              </a:spcBef>
              <a:buNone/>
            </a:pPr>
            <a:r>
              <a:rPr lang="nl"/>
              <a:t>Why is this a frugal innovation?</a:t>
            </a:r>
          </a:p>
        </p:txBody>
      </p:sp>
      <p:sp>
        <p:nvSpPr>
          <p:cNvPr descr="Microfinance is most often equated with microcredit, but it's more than that. In this video clip from the PovertyCure DVD Series, microfinance experts Ebow Graham, Muhammad Yunus, and Damian von Stauffenburg flesh out the bigger picture.  To watch more clips from the PovertyCure DVD Series, visit http://store.povertycure.org/pc-media/povertycure-dvd-series.html  Follow us: http://povertycure.org http://facebook.com/povertycure http://twitter.com/povertycure http://instagram.com/povertycure" id="202" name="Shape 202" title="Microfinance 101 [PovertyCure Episode 2]">
            <a:hlinkClick r:id="rId3"/>
          </p:cNvPr>
          <p:cNvSpPr/>
          <p:nvPr/>
        </p:nvSpPr>
        <p:spPr>
          <a:xfrm>
            <a:off x="5857600" y="3115625"/>
            <a:ext cx="2071550" cy="1553675"/>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ctrTitle"/>
          </p:nvPr>
        </p:nvSpPr>
        <p:spPr>
          <a:xfrm>
            <a:off x="1004150" y="1751764"/>
            <a:ext cx="7136700" cy="1022400"/>
          </a:xfrm>
          <a:prstGeom prst="rect">
            <a:avLst/>
          </a:prstGeom>
        </p:spPr>
        <p:txBody>
          <a:bodyPr anchorCtr="0" anchor="b" bIns="91425" lIns="91425" rIns="91425" tIns="91425">
            <a:noAutofit/>
          </a:bodyPr>
          <a:lstStyle/>
          <a:p>
            <a:pPr lvl="0" rtl="0">
              <a:spcBef>
                <a:spcPts val="0"/>
              </a:spcBef>
              <a:buNone/>
            </a:pPr>
            <a:r>
              <a:rPr lang="nl" sz="4500"/>
              <a:t>Local Exchange Trading System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Today’s objectives</a:t>
            </a:r>
          </a:p>
        </p:txBody>
      </p:sp>
      <p:pic>
        <p:nvPicPr>
          <p:cNvPr descr="Afbeeldingsresultaat voor frugal innovation" id="73" name="Shape 73"/>
          <p:cNvPicPr preferRelativeResize="0"/>
          <p:nvPr/>
        </p:nvPicPr>
        <p:blipFill rotWithShape="1">
          <a:blip r:embed="rId3">
            <a:alphaModFix/>
          </a:blip>
          <a:srcRect b="22137" l="2924" r="3652" t="10739"/>
          <a:stretch/>
        </p:blipFill>
        <p:spPr>
          <a:xfrm>
            <a:off x="786775" y="1464912"/>
            <a:ext cx="2571749" cy="2953474"/>
          </a:xfrm>
          <a:prstGeom prst="rect">
            <a:avLst/>
          </a:prstGeom>
          <a:noFill/>
          <a:ln>
            <a:noFill/>
          </a:ln>
        </p:spPr>
      </p:pic>
      <p:sp>
        <p:nvSpPr>
          <p:cNvPr id="74" name="Shape 74"/>
          <p:cNvSpPr/>
          <p:nvPr/>
        </p:nvSpPr>
        <p:spPr>
          <a:xfrm>
            <a:off x="146650" y="1152425"/>
            <a:ext cx="3933900" cy="38343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txBox="1"/>
          <p:nvPr/>
        </p:nvSpPr>
        <p:spPr>
          <a:xfrm>
            <a:off x="3851950" y="1163100"/>
            <a:ext cx="5220000" cy="10335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nl" sz="1800"/>
              <a:t>Understand the concept of frugal innovation.</a:t>
            </a:r>
          </a:p>
          <a:p>
            <a:pPr lvl="0" rtl="0">
              <a:spcBef>
                <a:spcPts val="0"/>
              </a:spcBef>
              <a:buNone/>
            </a:pPr>
            <a:r>
              <a:t/>
            </a:r>
            <a:endParaRPr sz="1800"/>
          </a:p>
          <a:p>
            <a:pPr lvl="0" rtl="0">
              <a:spcBef>
                <a:spcPts val="0"/>
              </a:spcBef>
              <a:buNone/>
            </a:pPr>
            <a:r>
              <a:t/>
            </a:r>
            <a:endParaRPr sz="1800"/>
          </a:p>
          <a:p>
            <a:pPr indent="0" lvl="0" marL="0" rtl="0">
              <a:spcBef>
                <a:spcPts val="0"/>
              </a:spcBef>
              <a:buNone/>
            </a:pPr>
            <a:r>
              <a:rPr lang="nl" sz="1800"/>
              <a:t>			What is it? </a:t>
            </a:r>
          </a:p>
          <a:p>
            <a:pPr indent="457200" lvl="0" marL="914400" rtl="0">
              <a:spcBef>
                <a:spcPts val="0"/>
              </a:spcBef>
              <a:buNone/>
            </a:pPr>
            <a:r>
              <a:rPr lang="nl" sz="1800"/>
              <a:t>Opportunities &amp; </a:t>
            </a:r>
            <a:r>
              <a:rPr lang="nl" sz="1800"/>
              <a:t>challenges</a:t>
            </a:r>
            <a:r>
              <a:rPr lang="nl" sz="1800"/>
              <a:t>?</a:t>
            </a:r>
          </a:p>
          <a:p>
            <a:pPr lvl="0" rtl="0">
              <a:spcBef>
                <a:spcPts val="0"/>
              </a:spcBef>
              <a:buNone/>
            </a:pPr>
            <a:r>
              <a:t/>
            </a:r>
            <a:endParaRPr sz="1800"/>
          </a:p>
          <a:p>
            <a:pPr lvl="0" rtl="0">
              <a:spcBef>
                <a:spcPts val="0"/>
              </a:spcBef>
              <a:buNone/>
            </a:pPr>
            <a:r>
              <a:t/>
            </a:r>
            <a:endParaRPr sz="1800"/>
          </a:p>
          <a:p>
            <a:pPr indent="-342900" lvl="0" marL="457200">
              <a:spcBef>
                <a:spcPts val="0"/>
              </a:spcBef>
              <a:buSzPct val="100000"/>
              <a:buChar char="-"/>
            </a:pPr>
            <a:r>
              <a:rPr lang="nl" sz="1800"/>
              <a:t>How can we apply frugal innovation in our SPG’s.</a:t>
            </a:r>
          </a:p>
          <a:p>
            <a:pPr lvl="0">
              <a:spcBef>
                <a:spcPts val="0"/>
              </a:spcBef>
              <a:buNone/>
            </a:pPr>
            <a:r>
              <a:t/>
            </a:r>
            <a:endParaRPr sz="1800"/>
          </a:p>
        </p:txBody>
      </p:sp>
      <p:sp>
        <p:nvSpPr>
          <p:cNvPr id="76" name="Shape 76"/>
          <p:cNvSpPr/>
          <p:nvPr/>
        </p:nvSpPr>
        <p:spPr>
          <a:xfrm rot="5400000">
            <a:off x="4683550" y="1902400"/>
            <a:ext cx="645900" cy="528300"/>
          </a:xfrm>
          <a:prstGeom prst="bentUpArrow">
            <a:avLst>
              <a:gd fmla="val 25000" name="adj1"/>
              <a:gd fmla="val 25000" name="adj2"/>
              <a:gd fmla="val 25000" name="adj3"/>
            </a:avLst>
          </a:prstGeom>
          <a:solidFill>
            <a:srgbClr val="41C4DD"/>
          </a:solidFill>
          <a:ln cap="flat" cmpd="sng" w="952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Michael Linton</a:t>
            </a:r>
          </a:p>
        </p:txBody>
      </p:sp>
      <p:sp>
        <p:nvSpPr>
          <p:cNvPr id="213" name="Shape 21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t/>
            </a:r>
            <a:endParaRPr/>
          </a:p>
        </p:txBody>
      </p:sp>
      <p:pic>
        <p:nvPicPr>
          <p:cNvPr descr="linton.jpg" id="214" name="Shape 214"/>
          <p:cNvPicPr preferRelativeResize="0"/>
          <p:nvPr/>
        </p:nvPicPr>
        <p:blipFill>
          <a:blip r:embed="rId3">
            <a:alphaModFix/>
          </a:blip>
          <a:stretch>
            <a:fillRect/>
          </a:stretch>
        </p:blipFill>
        <p:spPr>
          <a:xfrm>
            <a:off x="2164525" y="1520150"/>
            <a:ext cx="4171700" cy="2795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getimage2.jpeg" id="221" name="Shape 221"/>
          <p:cNvPicPr preferRelativeResize="0"/>
          <p:nvPr/>
        </p:nvPicPr>
        <p:blipFill>
          <a:blip r:embed="rId3">
            <a:alphaModFix/>
          </a:blip>
          <a:stretch>
            <a:fillRect/>
          </a:stretch>
        </p:blipFill>
        <p:spPr>
          <a:xfrm>
            <a:off x="2200754" y="445025"/>
            <a:ext cx="4742496" cy="3952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Criteria</a:t>
            </a:r>
          </a:p>
        </p:txBody>
      </p:sp>
      <p:sp>
        <p:nvSpPr>
          <p:cNvPr id="227" name="Shape 22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lnSpc>
                <a:spcPct val="100000"/>
              </a:lnSpc>
              <a:spcBef>
                <a:spcPts val="300"/>
              </a:spcBef>
              <a:spcAft>
                <a:spcPts val="100"/>
              </a:spcAft>
              <a:buNone/>
            </a:pPr>
            <a:r>
              <a:rPr lang="nl">
                <a:solidFill>
                  <a:srgbClr val="252525"/>
                </a:solidFill>
                <a:highlight>
                  <a:srgbClr val="FFFFFF"/>
                </a:highlight>
              </a:rPr>
              <a:t>Cost of service</a:t>
            </a:r>
            <a:br>
              <a:rPr lang="nl">
                <a:solidFill>
                  <a:srgbClr val="252525"/>
                </a:solidFill>
                <a:highlight>
                  <a:srgbClr val="FFFFFF"/>
                </a:highlight>
              </a:rPr>
            </a:br>
            <a:br>
              <a:rPr lang="nl">
                <a:solidFill>
                  <a:srgbClr val="252525"/>
                </a:solidFill>
                <a:highlight>
                  <a:srgbClr val="FFFFFF"/>
                </a:highlight>
              </a:rPr>
            </a:br>
            <a:r>
              <a:rPr lang="nl">
                <a:solidFill>
                  <a:srgbClr val="252525"/>
                </a:solidFill>
                <a:highlight>
                  <a:srgbClr val="FFFFFF"/>
                </a:highlight>
              </a:rPr>
              <a:t>Consent</a:t>
            </a:r>
          </a:p>
          <a:p>
            <a:pPr lvl="0">
              <a:lnSpc>
                <a:spcPct val="100000"/>
              </a:lnSpc>
              <a:spcBef>
                <a:spcPts val="300"/>
              </a:spcBef>
              <a:spcAft>
                <a:spcPts val="100"/>
              </a:spcAft>
              <a:buNone/>
            </a:pPr>
            <a:br>
              <a:rPr lang="nl">
                <a:solidFill>
                  <a:srgbClr val="252525"/>
                </a:solidFill>
                <a:highlight>
                  <a:srgbClr val="FFFFFF"/>
                </a:highlight>
              </a:rPr>
            </a:br>
            <a:r>
              <a:rPr lang="nl">
                <a:solidFill>
                  <a:srgbClr val="252525"/>
                </a:solidFill>
                <a:highlight>
                  <a:srgbClr val="FFFFFF"/>
                </a:highlight>
              </a:rPr>
              <a:t>Disclosure</a:t>
            </a:r>
          </a:p>
          <a:p>
            <a:pPr lvl="0">
              <a:lnSpc>
                <a:spcPct val="100000"/>
              </a:lnSpc>
              <a:spcBef>
                <a:spcPts val="300"/>
              </a:spcBef>
              <a:spcAft>
                <a:spcPts val="100"/>
              </a:spcAft>
              <a:buNone/>
            </a:pPr>
            <a:br>
              <a:rPr lang="nl">
                <a:solidFill>
                  <a:srgbClr val="252525"/>
                </a:solidFill>
                <a:highlight>
                  <a:srgbClr val="FFFFFF"/>
                </a:highlight>
              </a:rPr>
            </a:br>
            <a:r>
              <a:rPr lang="nl">
                <a:solidFill>
                  <a:srgbClr val="252525"/>
                </a:solidFill>
                <a:highlight>
                  <a:srgbClr val="FFFFFF"/>
                </a:highlight>
              </a:rPr>
              <a:t>Equivalence to the national currency</a:t>
            </a:r>
          </a:p>
          <a:p>
            <a:pPr lvl="0">
              <a:lnSpc>
                <a:spcPct val="100000"/>
              </a:lnSpc>
              <a:spcBef>
                <a:spcPts val="300"/>
              </a:spcBef>
              <a:spcAft>
                <a:spcPts val="100"/>
              </a:spcAft>
              <a:buNone/>
            </a:pPr>
            <a:br>
              <a:rPr lang="nl">
                <a:solidFill>
                  <a:srgbClr val="252525"/>
                </a:solidFill>
                <a:highlight>
                  <a:srgbClr val="FFFFFF"/>
                </a:highlight>
              </a:rPr>
            </a:br>
            <a:r>
              <a:rPr lang="nl">
                <a:solidFill>
                  <a:srgbClr val="252525"/>
                </a:solidFill>
                <a:highlight>
                  <a:srgbClr val="FFFFFF"/>
                </a:highlight>
              </a:rPr>
              <a:t>No interest</a:t>
            </a:r>
          </a:p>
          <a:p>
            <a:pPr lvl="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Noppes</a:t>
            </a:r>
          </a:p>
          <a:p>
            <a:pPr lvl="0">
              <a:spcBef>
                <a:spcPts val="0"/>
              </a:spcBef>
              <a:buNone/>
            </a:pPr>
            <a:r>
              <a:t/>
            </a:r>
            <a:endParaRPr/>
          </a:p>
        </p:txBody>
      </p:sp>
      <p:sp>
        <p:nvSpPr>
          <p:cNvPr id="233" name="Shape 23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nl"/>
              <a:t>Dutch exchange system for goods and services</a:t>
            </a:r>
            <a:br>
              <a:rPr lang="nl"/>
            </a:br>
            <a:br>
              <a:rPr lang="nl"/>
            </a:br>
            <a:r>
              <a:rPr lang="nl"/>
              <a:t>Participants pay with noppes</a:t>
            </a:r>
          </a:p>
        </p:txBody>
      </p:sp>
      <p:pic>
        <p:nvPicPr>
          <p:cNvPr descr="Screen Shot 2016-10-10 at 02.46.46.png" id="234" name="Shape 234"/>
          <p:cNvPicPr preferRelativeResize="0"/>
          <p:nvPr/>
        </p:nvPicPr>
        <p:blipFill>
          <a:blip r:embed="rId3">
            <a:alphaModFix/>
          </a:blip>
          <a:stretch>
            <a:fillRect/>
          </a:stretch>
        </p:blipFill>
        <p:spPr>
          <a:xfrm>
            <a:off x="725250" y="2968325"/>
            <a:ext cx="6724650" cy="171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1953250" y="2006975"/>
            <a:ext cx="8520600" cy="707400"/>
          </a:xfrm>
          <a:prstGeom prst="rect">
            <a:avLst/>
          </a:prstGeom>
        </p:spPr>
        <p:txBody>
          <a:bodyPr anchorCtr="0" anchor="t" bIns="91425" lIns="91425" rIns="91425" tIns="91425">
            <a:noAutofit/>
          </a:bodyPr>
          <a:lstStyle/>
          <a:p>
            <a:pPr lvl="0" rtl="0">
              <a:spcBef>
                <a:spcPts val="0"/>
              </a:spcBef>
              <a:buNone/>
            </a:pPr>
            <a:r>
              <a:rPr lang="nl"/>
              <a:t>Why is this a frugal innovation?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Interaction</a:t>
            </a:r>
          </a:p>
        </p:txBody>
      </p:sp>
      <p:sp>
        <p:nvSpPr>
          <p:cNvPr id="245" name="Shape 24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t/>
            </a:r>
            <a:endParaRPr/>
          </a:p>
        </p:txBody>
      </p:sp>
      <p:sp>
        <p:nvSpPr>
          <p:cNvPr id="246" name="Shape 246"/>
          <p:cNvSpPr txBox="1"/>
          <p:nvPr>
            <p:ph type="title"/>
          </p:nvPr>
        </p:nvSpPr>
        <p:spPr>
          <a:xfrm>
            <a:off x="367900" y="1808250"/>
            <a:ext cx="8520600" cy="707400"/>
          </a:xfrm>
          <a:prstGeom prst="rect">
            <a:avLst/>
          </a:prstGeom>
        </p:spPr>
        <p:txBody>
          <a:bodyPr anchorCtr="0" anchor="t" bIns="91425" lIns="91425" rIns="91425" tIns="91425">
            <a:noAutofit/>
          </a:bodyPr>
          <a:lstStyle/>
          <a:p>
            <a:pPr lvl="0" rtl="0">
              <a:spcBef>
                <a:spcPts val="0"/>
              </a:spcBef>
              <a:buNone/>
            </a:pPr>
            <a:r>
              <a:rPr lang="nl">
                <a:solidFill>
                  <a:srgbClr val="FFD966"/>
                </a:solidFill>
              </a:rPr>
              <a:t>Please settle in the SPG groups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Design frugal innovations</a:t>
            </a:r>
          </a:p>
        </p:txBody>
      </p:sp>
      <p:sp>
        <p:nvSpPr>
          <p:cNvPr id="252" name="Shape 25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nl"/>
              <a:t>3 rounds for designing frugal innovations:</a:t>
            </a:r>
          </a:p>
          <a:p>
            <a:pPr indent="-228600" lvl="1" marL="914400" rtl="0">
              <a:spcBef>
                <a:spcPts val="0"/>
              </a:spcBef>
              <a:buChar char="-"/>
            </a:pPr>
            <a:r>
              <a:rPr lang="nl"/>
              <a:t>Technical frugal innovation</a:t>
            </a:r>
          </a:p>
          <a:p>
            <a:pPr indent="-228600" lvl="1" marL="914400" rtl="0">
              <a:spcBef>
                <a:spcPts val="0"/>
              </a:spcBef>
              <a:buChar char="-"/>
            </a:pPr>
            <a:r>
              <a:rPr lang="nl"/>
              <a:t>Ecological frugal innovation</a:t>
            </a:r>
          </a:p>
          <a:p>
            <a:pPr indent="-228600" lvl="1" marL="914400" rtl="0">
              <a:spcBef>
                <a:spcPts val="0"/>
              </a:spcBef>
              <a:buChar char="-"/>
            </a:pPr>
            <a:r>
              <a:rPr lang="nl"/>
              <a:t>Social frugal innovation</a:t>
            </a:r>
          </a:p>
          <a:p>
            <a:pPr indent="-228600" lvl="0" marL="457200" rtl="0">
              <a:spcBef>
                <a:spcPts val="0"/>
              </a:spcBef>
              <a:buChar char="-"/>
            </a:pPr>
            <a:r>
              <a:rPr lang="nl"/>
              <a:t>Specific frugal innovations for your problem in your SPG city</a:t>
            </a:r>
          </a:p>
          <a:p>
            <a:pPr indent="-228600" lvl="0" marL="457200" rtl="0">
              <a:spcBef>
                <a:spcPts val="0"/>
              </a:spcBef>
              <a:buChar char="-"/>
            </a:pPr>
            <a:r>
              <a:rPr lang="nl"/>
              <a:t>Detailed as possible:</a:t>
            </a:r>
          </a:p>
          <a:p>
            <a:pPr indent="-228600" lvl="1" marL="914400" rtl="0">
              <a:spcBef>
                <a:spcPts val="0"/>
              </a:spcBef>
              <a:buChar char="-"/>
            </a:pPr>
            <a:r>
              <a:rPr lang="nl"/>
              <a:t>Describe</a:t>
            </a:r>
          </a:p>
          <a:p>
            <a:pPr indent="-228600" lvl="1" marL="914400" rtl="0">
              <a:spcBef>
                <a:spcPts val="0"/>
              </a:spcBef>
              <a:buChar char="-"/>
            </a:pPr>
            <a:r>
              <a:rPr lang="nl"/>
              <a:t>Creative</a:t>
            </a:r>
          </a:p>
          <a:p>
            <a:pPr indent="-228600" lvl="1" marL="914400" rtl="0">
              <a:spcBef>
                <a:spcPts val="0"/>
              </a:spcBef>
              <a:buChar char="-"/>
            </a:pPr>
            <a:r>
              <a:rPr lang="nl"/>
              <a:t>Draw</a:t>
            </a:r>
          </a:p>
          <a:p>
            <a:pPr indent="0" lvl="0" marL="0" rt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IMG_2763.JPG" id="259" name="Shape 259"/>
          <p:cNvPicPr preferRelativeResize="0"/>
          <p:nvPr/>
        </p:nvPicPr>
        <p:blipFill rotWithShape="1">
          <a:blip r:embed="rId3">
            <a:alphaModFix/>
          </a:blip>
          <a:srcRect b="7435" l="9679" r="24431" t="16617"/>
          <a:stretch/>
        </p:blipFill>
        <p:spPr>
          <a:xfrm>
            <a:off x="2908100" y="315513"/>
            <a:ext cx="2936152" cy="45124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Technical frugal innovation - 15 minutes</a:t>
            </a:r>
          </a:p>
        </p:txBody>
      </p:sp>
      <p:sp>
        <p:nvSpPr>
          <p:cNvPr id="265" name="Shape 26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rPr lang="nl" sz="2200"/>
              <a:t>“Design a technical frugal innovation which helps your city to solve the main problem of your project”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Ecological frugal innovation - 15 minutes</a:t>
            </a:r>
          </a:p>
        </p:txBody>
      </p:sp>
      <p:sp>
        <p:nvSpPr>
          <p:cNvPr id="271" name="Shape 27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rPr lang="nl" sz="2200"/>
              <a:t>“Design a ecological frugal innovation which helps your city to solve the main problem of your project”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Innovation</a:t>
            </a:r>
          </a:p>
        </p:txBody>
      </p:sp>
      <p:pic>
        <p:nvPicPr>
          <p:cNvPr descr="Afbeeldingsresultaat voor innovation cartoon" id="82" name="Shape 82"/>
          <p:cNvPicPr preferRelativeResize="0"/>
          <p:nvPr/>
        </p:nvPicPr>
        <p:blipFill rotWithShape="1">
          <a:blip r:embed="rId3">
            <a:alphaModFix/>
          </a:blip>
          <a:srcRect b="0" l="2161" r="2180" t="13934"/>
          <a:stretch/>
        </p:blipFill>
        <p:spPr>
          <a:xfrm>
            <a:off x="182525" y="1278074"/>
            <a:ext cx="5559874" cy="3496424"/>
          </a:xfrm>
          <a:prstGeom prst="rect">
            <a:avLst/>
          </a:prstGeom>
          <a:noFill/>
          <a:ln>
            <a:noFill/>
          </a:ln>
        </p:spPr>
      </p:pic>
      <p:sp>
        <p:nvSpPr>
          <p:cNvPr id="83" name="Shape 83"/>
          <p:cNvSpPr/>
          <p:nvPr/>
        </p:nvSpPr>
        <p:spPr>
          <a:xfrm>
            <a:off x="6165150" y="1467875"/>
            <a:ext cx="2172600" cy="21138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nl" sz="1800"/>
              <a:t>What is it</a:t>
            </a:r>
            <a:r>
              <a:rPr lang="nl"/>
              <a:t> </a:t>
            </a:r>
            <a:r>
              <a:rPr lang="nl" sz="9600"/>
              <a: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Social frugal innovation - 15 minutes</a:t>
            </a:r>
          </a:p>
        </p:txBody>
      </p:sp>
      <p:sp>
        <p:nvSpPr>
          <p:cNvPr id="277" name="Shape 277"/>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rPr lang="nl" sz="2200"/>
              <a:t>“Design a social frugal innovation which helps your city to solve the main problem of your project”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Feedback - 15 minutes</a:t>
            </a:r>
          </a:p>
        </p:txBody>
      </p:sp>
      <p:sp>
        <p:nvSpPr>
          <p:cNvPr id="283" name="Shape 28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sz="2200"/>
          </a:p>
          <a:p>
            <a:pPr lvl="0">
              <a:spcBef>
                <a:spcPts val="0"/>
              </a:spcBef>
              <a:buNone/>
            </a:pPr>
            <a:r>
              <a:t/>
            </a:r>
            <a:endParaRPr sz="2200"/>
          </a:p>
          <a:p>
            <a:pPr lvl="0">
              <a:spcBef>
                <a:spcPts val="0"/>
              </a:spcBef>
              <a:buNone/>
            </a:pPr>
            <a:r>
              <a:rPr lang="nl" sz="2200"/>
              <a:t>“Present the frugal innovations to each other in the assigned groups. Please give constructive feedback to the other group.”</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Innovation = Renewal</a:t>
            </a:r>
          </a:p>
        </p:txBody>
      </p:sp>
      <p:pic>
        <p:nvPicPr>
          <p:cNvPr descr="Afbeeldingsresultaat voor innovation cartoon" id="89" name="Shape 89"/>
          <p:cNvPicPr preferRelativeResize="0"/>
          <p:nvPr/>
        </p:nvPicPr>
        <p:blipFill rotWithShape="1">
          <a:blip r:embed="rId3">
            <a:alphaModFix/>
          </a:blip>
          <a:srcRect b="0" l="2161" r="2180" t="13934"/>
          <a:stretch/>
        </p:blipFill>
        <p:spPr>
          <a:xfrm>
            <a:off x="639725" y="2020074"/>
            <a:ext cx="3398550" cy="2137249"/>
          </a:xfrm>
          <a:prstGeom prst="rect">
            <a:avLst/>
          </a:prstGeom>
          <a:noFill/>
          <a:ln>
            <a:noFill/>
          </a:ln>
        </p:spPr>
      </p:pic>
      <p:sp>
        <p:nvSpPr>
          <p:cNvPr id="90" name="Shape 90"/>
          <p:cNvSpPr/>
          <p:nvPr/>
        </p:nvSpPr>
        <p:spPr>
          <a:xfrm>
            <a:off x="311687" y="1152425"/>
            <a:ext cx="3933900" cy="38343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txBox="1"/>
          <p:nvPr/>
        </p:nvSpPr>
        <p:spPr>
          <a:xfrm>
            <a:off x="4427175" y="1375525"/>
            <a:ext cx="4074900" cy="2214900"/>
          </a:xfrm>
          <a:prstGeom prst="rect">
            <a:avLst/>
          </a:prstGeom>
          <a:noFill/>
          <a:ln>
            <a:noFill/>
          </a:ln>
        </p:spPr>
        <p:txBody>
          <a:bodyPr anchorCtr="0" anchor="ctr" bIns="91425" lIns="91425" rIns="91425" tIns="91425">
            <a:noAutofit/>
          </a:bodyPr>
          <a:lstStyle/>
          <a:p>
            <a:pPr lvl="0" rtl="0" algn="just">
              <a:spcBef>
                <a:spcPts val="0"/>
              </a:spcBef>
              <a:buNone/>
            </a:pPr>
            <a:r>
              <a:rPr i="1" lang="nl" sz="1800"/>
              <a:t>The development and implementation of new and improved techniques, products  and production processes.</a:t>
            </a:r>
          </a:p>
          <a:p>
            <a:pPr lvl="0" rtl="0" algn="just">
              <a:spcBef>
                <a:spcPts val="0"/>
              </a:spcBef>
              <a:buNone/>
            </a:pPr>
            <a:r>
              <a:t/>
            </a:r>
            <a:endParaRPr i="1" sz="1800"/>
          </a:p>
          <a:p>
            <a:pPr lvl="0" rtl="0" algn="just">
              <a:spcBef>
                <a:spcPts val="0"/>
              </a:spcBef>
              <a:buNone/>
            </a:pPr>
            <a:r>
              <a:rPr i="1" lang="nl" sz="1800"/>
              <a:t>! Also, the implementation of existing techniques, products and processes in an area where this has not been applied!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What is Frugal Innovation?</a:t>
            </a:r>
          </a:p>
        </p:txBody>
      </p:sp>
      <p:pic>
        <p:nvPicPr>
          <p:cNvPr descr="Afbeeldingsresultaat voor frugal innovation" id="97" name="Shape 97"/>
          <p:cNvPicPr preferRelativeResize="0"/>
          <p:nvPr/>
        </p:nvPicPr>
        <p:blipFill>
          <a:blip r:embed="rId3">
            <a:alphaModFix/>
          </a:blip>
          <a:stretch>
            <a:fillRect/>
          </a:stretch>
        </p:blipFill>
        <p:spPr>
          <a:xfrm>
            <a:off x="152400" y="1228625"/>
            <a:ext cx="5272924" cy="3653250"/>
          </a:xfrm>
          <a:prstGeom prst="rect">
            <a:avLst/>
          </a:prstGeom>
          <a:noFill/>
          <a:ln>
            <a:noFill/>
          </a:ln>
        </p:spPr>
      </p:pic>
      <p:sp>
        <p:nvSpPr>
          <p:cNvPr id="98" name="Shape 98"/>
          <p:cNvSpPr/>
          <p:nvPr/>
        </p:nvSpPr>
        <p:spPr>
          <a:xfrm>
            <a:off x="6165150" y="1467875"/>
            <a:ext cx="2172600" cy="21138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nl" sz="1800"/>
              <a:t>What is it</a:t>
            </a:r>
            <a:r>
              <a:rPr lang="nl"/>
              <a:t> </a:t>
            </a:r>
            <a:r>
              <a:rPr lang="nl" sz="9600"/>
              <a: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What is Frugal Innovation?</a:t>
            </a:r>
          </a:p>
        </p:txBody>
      </p:sp>
      <p:sp>
        <p:nvSpPr>
          <p:cNvPr id="104" name="Shape 104"/>
          <p:cNvSpPr txBox="1"/>
          <p:nvPr>
            <p:ph idx="1" type="body"/>
          </p:nvPr>
        </p:nvSpPr>
        <p:spPr>
          <a:xfrm>
            <a:off x="311700" y="1266325"/>
            <a:ext cx="8520600" cy="3302700"/>
          </a:xfrm>
          <a:prstGeom prst="rect">
            <a:avLst/>
          </a:prstGeom>
          <a:ln>
            <a:noFill/>
          </a:ln>
        </p:spPr>
        <p:txBody>
          <a:bodyPr anchorCtr="0" anchor="t" bIns="91425" lIns="91425" rIns="91425" tIns="91425">
            <a:noAutofit/>
          </a:bodyPr>
          <a:lstStyle/>
          <a:p>
            <a:pPr lvl="0">
              <a:spcBef>
                <a:spcPts val="0"/>
              </a:spcBef>
              <a:buNone/>
            </a:pPr>
            <a:r>
              <a:rPr lang="nl">
                <a:solidFill>
                  <a:srgbClr val="000000"/>
                </a:solidFill>
                <a:latin typeface="Arial"/>
                <a:ea typeface="Arial"/>
                <a:cs typeface="Arial"/>
                <a:sym typeface="Arial"/>
              </a:rPr>
              <a:t>“</a:t>
            </a:r>
            <a:r>
              <a:rPr i="1" lang="nl">
                <a:solidFill>
                  <a:srgbClr val="000000"/>
                </a:solidFill>
                <a:latin typeface="Arial"/>
                <a:ea typeface="Arial"/>
                <a:cs typeface="Arial"/>
                <a:sym typeface="Arial"/>
              </a:rPr>
              <a:t>Innovation with reduced complexity &amp; cost</a:t>
            </a:r>
            <a:r>
              <a:rPr lang="nl">
                <a:solidFill>
                  <a:srgbClr val="000000"/>
                </a:solidFill>
                <a:latin typeface="Arial"/>
                <a:ea typeface="Arial"/>
                <a:cs typeface="Arial"/>
                <a:sym typeface="Arial"/>
              </a:rPr>
              <a:t>” </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Focus on the Bottom of the Pyramid (BoP).</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While maintaining a high level of quality.</a:t>
            </a:r>
          </a:p>
          <a:p>
            <a:pPr lvl="0" rtl="0">
              <a:spcBef>
                <a:spcPts val="0"/>
              </a:spcBef>
              <a:buNone/>
            </a:pPr>
            <a:r>
              <a:t/>
            </a:r>
            <a:endParaRPr>
              <a:solidFill>
                <a:srgbClr val="000000"/>
              </a:solidFill>
              <a:latin typeface="Arial"/>
              <a:ea typeface="Arial"/>
              <a:cs typeface="Arial"/>
              <a:sym typeface="Arial"/>
            </a:endParaRPr>
          </a:p>
          <a:p>
            <a:pPr lvl="0" rtl="0">
              <a:spcBef>
                <a:spcPts val="0"/>
              </a:spcBef>
              <a:buNone/>
            </a:pPr>
            <a:r>
              <a:rPr lang="nl">
                <a:solidFill>
                  <a:srgbClr val="000000"/>
                </a:solidFill>
                <a:latin typeface="Arial"/>
                <a:ea typeface="Arial"/>
                <a:cs typeface="Arial"/>
                <a:sym typeface="Arial"/>
              </a:rPr>
              <a:t>				</a:t>
            </a:r>
          </a:p>
        </p:txBody>
      </p:sp>
      <p:sp>
        <p:nvSpPr>
          <p:cNvPr id="105" name="Shape 105"/>
          <p:cNvSpPr/>
          <p:nvPr/>
        </p:nvSpPr>
        <p:spPr>
          <a:xfrm rot="5400000">
            <a:off x="1395450" y="2888800"/>
            <a:ext cx="645900" cy="528300"/>
          </a:xfrm>
          <a:prstGeom prst="bentUpArrow">
            <a:avLst>
              <a:gd fmla="val 25000" name="adj1"/>
              <a:gd fmla="val 25000" name="adj2"/>
              <a:gd fmla="val 25000" name="adj3"/>
            </a:avLst>
          </a:prstGeom>
          <a:solidFill>
            <a:srgbClr val="41C4DD"/>
          </a:solidFill>
          <a:ln cap="flat" cmpd="sng" w="952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txBox="1"/>
          <p:nvPr/>
        </p:nvSpPr>
        <p:spPr>
          <a:xfrm>
            <a:off x="2084800" y="2877075"/>
            <a:ext cx="5131500" cy="1092000"/>
          </a:xfrm>
          <a:prstGeom prst="rect">
            <a:avLst/>
          </a:prstGeom>
          <a:noFill/>
          <a:ln>
            <a:noFill/>
          </a:ln>
        </p:spPr>
        <p:txBody>
          <a:bodyPr anchorCtr="0" anchor="t" bIns="91425" lIns="91425" rIns="91425" tIns="91425">
            <a:noAutofit/>
          </a:bodyPr>
          <a:lstStyle/>
          <a:p>
            <a:pPr lvl="0" rtl="0" algn="just">
              <a:lnSpc>
                <a:spcPct val="115000"/>
              </a:lnSpc>
              <a:spcBef>
                <a:spcPts val="0"/>
              </a:spcBef>
              <a:spcAft>
                <a:spcPts val="1600"/>
              </a:spcAft>
              <a:buNone/>
            </a:pPr>
            <a:r>
              <a:rPr lang="nl" sz="1800"/>
              <a:t>How? By stripping down/ re-engineering existing products or 	create new effective, yet cheap products that originate from consumer demand.</a:t>
            </a:r>
            <a:r>
              <a:rPr i="1" lang="nl" sz="1100">
                <a:latin typeface="Calibri"/>
                <a:ea typeface="Calibri"/>
                <a:cs typeface="Calibri"/>
                <a:sym typeface="Calibri"/>
              </a:rPr>
              <a:t>.</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What is Frugal Innovation?</a:t>
            </a:r>
          </a:p>
        </p:txBody>
      </p:sp>
      <p:sp>
        <p:nvSpPr>
          <p:cNvPr id="112" name="Shape 112"/>
          <p:cNvSpPr txBox="1"/>
          <p:nvPr>
            <p:ph idx="1" type="body"/>
          </p:nvPr>
        </p:nvSpPr>
        <p:spPr>
          <a:xfrm>
            <a:off x="311700" y="1266325"/>
            <a:ext cx="8520600" cy="3302700"/>
          </a:xfrm>
          <a:prstGeom prst="rect">
            <a:avLst/>
          </a:prstGeom>
          <a:ln>
            <a:noFill/>
          </a:ln>
        </p:spPr>
        <p:txBody>
          <a:bodyPr anchorCtr="0" anchor="t" bIns="91425" lIns="91425" rIns="91425" tIns="91425">
            <a:noAutofit/>
          </a:bodyPr>
          <a:lstStyle/>
          <a:p>
            <a:pPr lvl="0" rtl="0">
              <a:spcBef>
                <a:spcPts val="0"/>
              </a:spcBef>
              <a:buNone/>
            </a:pPr>
            <a:r>
              <a:rPr lang="nl">
                <a:solidFill>
                  <a:srgbClr val="000000"/>
                </a:solidFill>
                <a:latin typeface="Arial"/>
                <a:ea typeface="Arial"/>
                <a:cs typeface="Arial"/>
                <a:sym typeface="Arial"/>
              </a:rPr>
              <a:t>“</a:t>
            </a:r>
            <a:r>
              <a:rPr i="1" lang="nl">
                <a:solidFill>
                  <a:srgbClr val="000000"/>
                </a:solidFill>
                <a:latin typeface="Arial"/>
                <a:ea typeface="Arial"/>
                <a:cs typeface="Arial"/>
                <a:sym typeface="Arial"/>
              </a:rPr>
              <a:t>innovation with reduced complexity &amp; cost</a:t>
            </a:r>
            <a:r>
              <a:rPr lang="nl">
                <a:solidFill>
                  <a:srgbClr val="000000"/>
                </a:solidFill>
                <a:latin typeface="Arial"/>
                <a:ea typeface="Arial"/>
                <a:cs typeface="Arial"/>
                <a:sym typeface="Arial"/>
              </a:rPr>
              <a:t>” </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Focus on the Bottom of the Pyramid (BoP).</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Maintain a high level of quality.</a:t>
            </a:r>
          </a:p>
          <a:p>
            <a:pPr lvl="0" rtl="0">
              <a:spcBef>
                <a:spcPts val="0"/>
              </a:spcBef>
              <a:buNone/>
            </a:pPr>
            <a:r>
              <a:t/>
            </a:r>
            <a:endParaRPr>
              <a:solidFill>
                <a:srgbClr val="000000"/>
              </a:solidFill>
              <a:latin typeface="Arial"/>
              <a:ea typeface="Arial"/>
              <a:cs typeface="Arial"/>
              <a:sym typeface="Arial"/>
            </a:endParaRPr>
          </a:p>
          <a:p>
            <a:pPr lvl="0" rtl="0">
              <a:spcBef>
                <a:spcPts val="0"/>
              </a:spcBef>
              <a:buNone/>
            </a:pPr>
            <a:r>
              <a:rPr lang="nl">
                <a:solidFill>
                  <a:srgbClr val="000000"/>
                </a:solidFill>
                <a:latin typeface="Arial"/>
                <a:ea typeface="Arial"/>
                <a:cs typeface="Arial"/>
                <a:sym typeface="Arial"/>
              </a:rPr>
              <a:t>				</a:t>
            </a:r>
          </a:p>
        </p:txBody>
      </p:sp>
      <p:pic>
        <p:nvPicPr>
          <p:cNvPr descr="Afbeeldingsresultaat voor question cartoon" id="113" name="Shape 113"/>
          <p:cNvPicPr preferRelativeResize="0"/>
          <p:nvPr/>
        </p:nvPicPr>
        <p:blipFill>
          <a:blip r:embed="rId3">
            <a:alphaModFix/>
          </a:blip>
          <a:stretch>
            <a:fillRect/>
          </a:stretch>
        </p:blipFill>
        <p:spPr>
          <a:xfrm>
            <a:off x="4536655" y="1704449"/>
            <a:ext cx="4524244" cy="3302700"/>
          </a:xfrm>
          <a:prstGeom prst="rect">
            <a:avLst/>
          </a:prstGeom>
          <a:noFill/>
          <a:ln>
            <a:noFill/>
          </a:ln>
        </p:spPr>
      </p:pic>
      <p:sp>
        <p:nvSpPr>
          <p:cNvPr id="114" name="Shape 114"/>
          <p:cNvSpPr txBox="1"/>
          <p:nvPr/>
        </p:nvSpPr>
        <p:spPr>
          <a:xfrm>
            <a:off x="4720925" y="2612700"/>
            <a:ext cx="2829900" cy="504900"/>
          </a:xfrm>
          <a:prstGeom prst="rect">
            <a:avLst/>
          </a:prstGeom>
          <a:noFill/>
          <a:ln>
            <a:noFill/>
          </a:ln>
        </p:spPr>
        <p:txBody>
          <a:bodyPr anchorCtr="0" anchor="t" bIns="91425" lIns="91425" rIns="91425" tIns="91425">
            <a:noAutofit/>
          </a:bodyPr>
          <a:lstStyle/>
          <a:p>
            <a:pPr lvl="0" algn="ctr">
              <a:spcBef>
                <a:spcPts val="0"/>
              </a:spcBef>
              <a:buNone/>
            </a:pPr>
            <a:r>
              <a:rPr lang="nl" sz="2400"/>
              <a:t>Is this a definitive </a:t>
            </a:r>
          </a:p>
          <a:p>
            <a:pPr lvl="0" rtl="0" algn="ctr">
              <a:spcBef>
                <a:spcPts val="0"/>
              </a:spcBef>
              <a:buNone/>
            </a:pPr>
            <a:r>
              <a:rPr lang="nl" sz="2400"/>
              <a:t>definition...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nl"/>
              <a:t>What is Frugal Innovation?</a:t>
            </a:r>
          </a:p>
        </p:txBody>
      </p:sp>
      <p:sp>
        <p:nvSpPr>
          <p:cNvPr id="120" name="Shape 120"/>
          <p:cNvSpPr txBox="1"/>
          <p:nvPr>
            <p:ph idx="1" type="body"/>
          </p:nvPr>
        </p:nvSpPr>
        <p:spPr>
          <a:xfrm>
            <a:off x="311700" y="1266325"/>
            <a:ext cx="8520600" cy="3302700"/>
          </a:xfrm>
          <a:prstGeom prst="rect">
            <a:avLst/>
          </a:prstGeom>
          <a:ln>
            <a:noFill/>
          </a:ln>
        </p:spPr>
        <p:txBody>
          <a:bodyPr anchorCtr="0" anchor="t" bIns="91425" lIns="91425" rIns="91425" tIns="91425">
            <a:noAutofit/>
          </a:bodyPr>
          <a:lstStyle/>
          <a:p>
            <a:pPr lvl="0">
              <a:spcBef>
                <a:spcPts val="0"/>
              </a:spcBef>
              <a:buNone/>
            </a:pPr>
            <a:r>
              <a:rPr lang="nl">
                <a:solidFill>
                  <a:srgbClr val="000000"/>
                </a:solidFill>
                <a:latin typeface="Arial"/>
                <a:ea typeface="Arial"/>
                <a:cs typeface="Arial"/>
                <a:sym typeface="Arial"/>
              </a:rPr>
              <a:t>“</a:t>
            </a:r>
            <a:r>
              <a:rPr i="1" lang="nl">
                <a:solidFill>
                  <a:srgbClr val="000000"/>
                </a:solidFill>
                <a:latin typeface="Arial"/>
                <a:ea typeface="Arial"/>
                <a:cs typeface="Arial"/>
                <a:sym typeface="Arial"/>
              </a:rPr>
              <a:t>innovation with reduced complexity &amp; cost</a:t>
            </a:r>
            <a:r>
              <a:rPr lang="nl">
                <a:solidFill>
                  <a:srgbClr val="000000"/>
                </a:solidFill>
                <a:latin typeface="Arial"/>
                <a:ea typeface="Arial"/>
                <a:cs typeface="Arial"/>
                <a:sym typeface="Arial"/>
              </a:rPr>
              <a:t>”  </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Focus on the Bottom of the Pyramid (BoP).</a:t>
            </a:r>
          </a:p>
          <a:p>
            <a:pPr indent="-228600" lvl="0" marL="457200" rtl="0">
              <a:spcBef>
                <a:spcPts val="0"/>
              </a:spcBef>
              <a:buClr>
                <a:srgbClr val="000000"/>
              </a:buClr>
              <a:buFont typeface="Arial"/>
              <a:buChar char="-"/>
            </a:pPr>
            <a:r>
              <a:rPr lang="nl">
                <a:solidFill>
                  <a:srgbClr val="000000"/>
                </a:solidFill>
                <a:latin typeface="Arial"/>
                <a:ea typeface="Arial"/>
                <a:cs typeface="Arial"/>
                <a:sym typeface="Arial"/>
              </a:rPr>
              <a:t>Maintain a high level of quality.</a:t>
            </a:r>
          </a:p>
          <a:p>
            <a:pPr lvl="0" rtl="0">
              <a:spcBef>
                <a:spcPts val="0"/>
              </a:spcBef>
              <a:buNone/>
            </a:pPr>
            <a:r>
              <a:t/>
            </a:r>
            <a:endParaRPr>
              <a:solidFill>
                <a:srgbClr val="000000"/>
              </a:solidFill>
              <a:latin typeface="Arial"/>
              <a:ea typeface="Arial"/>
              <a:cs typeface="Arial"/>
              <a:sym typeface="Arial"/>
            </a:endParaRPr>
          </a:p>
          <a:p>
            <a:pPr lvl="0" rtl="0">
              <a:spcBef>
                <a:spcPts val="0"/>
              </a:spcBef>
              <a:buNone/>
            </a:pPr>
            <a:r>
              <a:rPr lang="nl">
                <a:solidFill>
                  <a:srgbClr val="000000"/>
                </a:solidFill>
                <a:latin typeface="Arial"/>
                <a:ea typeface="Arial"/>
                <a:cs typeface="Arial"/>
                <a:sym typeface="Arial"/>
              </a:rPr>
              <a:t>				</a:t>
            </a:r>
          </a:p>
        </p:txBody>
      </p:sp>
      <p:sp>
        <p:nvSpPr>
          <p:cNvPr id="121" name="Shape 121"/>
          <p:cNvSpPr txBox="1"/>
          <p:nvPr/>
        </p:nvSpPr>
        <p:spPr>
          <a:xfrm>
            <a:off x="2154925" y="2953425"/>
            <a:ext cx="2418900" cy="504900"/>
          </a:xfrm>
          <a:prstGeom prst="rect">
            <a:avLst/>
          </a:prstGeom>
          <a:noFill/>
          <a:ln>
            <a:noFill/>
          </a:ln>
        </p:spPr>
        <p:txBody>
          <a:bodyPr anchorCtr="0" anchor="t" bIns="91425" lIns="91425" rIns="91425" tIns="91425">
            <a:noAutofit/>
          </a:bodyPr>
          <a:lstStyle/>
          <a:p>
            <a:pPr lvl="0" rtl="0">
              <a:spcBef>
                <a:spcPts val="0"/>
              </a:spcBef>
              <a:buNone/>
            </a:pPr>
            <a:r>
              <a:rPr lang="nl" sz="1800"/>
              <a:t>“Do more with less”</a:t>
            </a:r>
          </a:p>
        </p:txBody>
      </p:sp>
      <p:sp>
        <p:nvSpPr>
          <p:cNvPr id="122" name="Shape 122"/>
          <p:cNvSpPr/>
          <p:nvPr/>
        </p:nvSpPr>
        <p:spPr>
          <a:xfrm rot="5400000">
            <a:off x="1442425" y="2700900"/>
            <a:ext cx="645900" cy="528300"/>
          </a:xfrm>
          <a:prstGeom prst="bentUpArrow">
            <a:avLst>
              <a:gd fmla="val 25000" name="adj1"/>
              <a:gd fmla="val 25000" name="adj2"/>
              <a:gd fmla="val 25000" name="adj3"/>
            </a:avLst>
          </a:prstGeom>
          <a:solidFill>
            <a:srgbClr val="41C4DD"/>
          </a:solidFill>
          <a:ln cap="flat" cmpd="sng" w="952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a:off x="5248400" y="2852175"/>
            <a:ext cx="2466000" cy="707400"/>
          </a:xfrm>
          <a:prstGeom prst="rect">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nl" sz="1800"/>
              <a:t>Business perspective</a:t>
            </a:r>
          </a:p>
        </p:txBody>
      </p:sp>
      <p:sp>
        <p:nvSpPr>
          <p:cNvPr id="124" name="Shape 124"/>
          <p:cNvSpPr txBox="1"/>
          <p:nvPr/>
        </p:nvSpPr>
        <p:spPr>
          <a:xfrm>
            <a:off x="311700" y="4204050"/>
            <a:ext cx="8636400" cy="504900"/>
          </a:xfrm>
          <a:prstGeom prst="rect">
            <a:avLst/>
          </a:prstGeom>
          <a:solidFill>
            <a:srgbClr val="41C4DD"/>
          </a:solidFill>
          <a:ln>
            <a:noFill/>
          </a:ln>
        </p:spPr>
        <p:txBody>
          <a:bodyPr anchorCtr="0" anchor="t" bIns="91425" lIns="91425" rIns="91425" tIns="91425">
            <a:noAutofit/>
          </a:bodyPr>
          <a:lstStyle/>
          <a:p>
            <a:pPr lvl="0" rtl="0">
              <a:spcBef>
                <a:spcPts val="0"/>
              </a:spcBef>
              <a:buNone/>
            </a:pPr>
            <a:r>
              <a:rPr lang="nl" sz="2400"/>
              <a:t>! Not the only factor that determines if an innovation is frugal !</a:t>
            </a:r>
          </a:p>
        </p:txBody>
      </p:sp>
      <p:sp>
        <p:nvSpPr>
          <p:cNvPr id="125" name="Shape 125"/>
          <p:cNvSpPr/>
          <p:nvPr/>
        </p:nvSpPr>
        <p:spPr>
          <a:xfrm>
            <a:off x="4415425" y="3117825"/>
            <a:ext cx="704700" cy="176100"/>
          </a:xfrm>
          <a:prstGeom prst="rightArrow">
            <a:avLst>
              <a:gd fmla="val 50000" name="adj1"/>
              <a:gd fmla="val 50000" name="adj2"/>
            </a:avLst>
          </a:prstGeom>
          <a:solidFill>
            <a:srgbClr val="41C4DD"/>
          </a:solid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nl"/>
              <a:t>Frugal Innovation</a:t>
            </a:r>
          </a:p>
        </p:txBody>
      </p:sp>
      <p:pic>
        <p:nvPicPr>
          <p:cNvPr descr="Afbeeldingsresultaat voor frugal innovation" id="131" name="Shape 131"/>
          <p:cNvPicPr preferRelativeResize="0"/>
          <p:nvPr/>
        </p:nvPicPr>
        <p:blipFill>
          <a:blip r:embed="rId3">
            <a:alphaModFix/>
          </a:blip>
          <a:stretch>
            <a:fillRect/>
          </a:stretch>
        </p:blipFill>
        <p:spPr>
          <a:xfrm>
            <a:off x="5943500" y="775197"/>
            <a:ext cx="3041200" cy="1520600"/>
          </a:xfrm>
          <a:prstGeom prst="rect">
            <a:avLst/>
          </a:prstGeom>
          <a:noFill/>
          <a:ln>
            <a:noFill/>
          </a:ln>
        </p:spPr>
      </p:pic>
      <p:pic>
        <p:nvPicPr>
          <p:cNvPr descr="Afbeelding1.png" id="132" name="Shape 132"/>
          <p:cNvPicPr preferRelativeResize="0"/>
          <p:nvPr/>
        </p:nvPicPr>
        <p:blipFill>
          <a:blip r:embed="rId4">
            <a:alphaModFix/>
          </a:blip>
          <a:stretch>
            <a:fillRect/>
          </a:stretch>
        </p:blipFill>
        <p:spPr>
          <a:xfrm>
            <a:off x="3991950" y="1984575"/>
            <a:ext cx="2055300" cy="1915800"/>
          </a:xfrm>
          <a:prstGeom prst="ellipse">
            <a:avLst/>
          </a:prstGeom>
          <a:noFill/>
          <a:ln>
            <a:noFill/>
          </a:ln>
        </p:spPr>
      </p:pic>
      <p:sp>
        <p:nvSpPr>
          <p:cNvPr id="133" name="Shape 133"/>
          <p:cNvSpPr/>
          <p:nvPr/>
        </p:nvSpPr>
        <p:spPr>
          <a:xfrm>
            <a:off x="5759875" y="93950"/>
            <a:ext cx="3347100" cy="28302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Afbeeldingsresultaat voor frugal innovation" id="134" name="Shape 134"/>
          <p:cNvPicPr preferRelativeResize="0"/>
          <p:nvPr/>
        </p:nvPicPr>
        <p:blipFill rotWithShape="1">
          <a:blip r:embed="rId5">
            <a:alphaModFix/>
          </a:blip>
          <a:srcRect b="0" l="21676" r="5484" t="0"/>
          <a:stretch/>
        </p:blipFill>
        <p:spPr>
          <a:xfrm>
            <a:off x="306375" y="2847949"/>
            <a:ext cx="2566196" cy="1915700"/>
          </a:xfrm>
          <a:prstGeom prst="rect">
            <a:avLst/>
          </a:prstGeom>
          <a:noFill/>
          <a:ln>
            <a:noFill/>
          </a:ln>
        </p:spPr>
      </p:pic>
      <p:pic>
        <p:nvPicPr>
          <p:cNvPr descr="light-tree-4-604x262.png" id="135" name="Shape 135"/>
          <p:cNvPicPr preferRelativeResize="0"/>
          <p:nvPr/>
        </p:nvPicPr>
        <p:blipFill rotWithShape="1">
          <a:blip r:embed="rId6">
            <a:alphaModFix/>
          </a:blip>
          <a:srcRect b="5120" l="19816" r="46636" t="11218"/>
          <a:stretch/>
        </p:blipFill>
        <p:spPr>
          <a:xfrm>
            <a:off x="2144575" y="1022250"/>
            <a:ext cx="1863900" cy="1915800"/>
          </a:xfrm>
          <a:prstGeom prst="ellipse">
            <a:avLst/>
          </a:prstGeom>
          <a:noFill/>
          <a:ln cap="flat" cmpd="sng" w="28575">
            <a:solidFill>
              <a:srgbClr val="41C4DD"/>
            </a:solidFill>
            <a:prstDash val="solid"/>
            <a:round/>
            <a:headEnd len="med" w="med" type="none"/>
            <a:tailEnd len="med" w="med" type="none"/>
          </a:ln>
        </p:spPr>
      </p:pic>
      <p:sp>
        <p:nvSpPr>
          <p:cNvPr id="136" name="Shape 136"/>
          <p:cNvSpPr/>
          <p:nvPr/>
        </p:nvSpPr>
        <p:spPr>
          <a:xfrm>
            <a:off x="71550" y="2466050"/>
            <a:ext cx="2801100" cy="25245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37" name="Shape 137"/>
          <p:cNvSpPr/>
          <p:nvPr/>
        </p:nvSpPr>
        <p:spPr>
          <a:xfrm>
            <a:off x="2872650" y="3434975"/>
            <a:ext cx="1526700" cy="1569900"/>
          </a:xfrm>
          <a:prstGeom prst="ellipse">
            <a:avLst/>
          </a:prstGeom>
          <a:solidFill>
            <a:srgbClr val="41C4DD"/>
          </a:solidFill>
          <a:ln>
            <a:noFill/>
          </a:ln>
        </p:spPr>
        <p:txBody>
          <a:bodyPr anchorCtr="0" anchor="ctr" bIns="91425" lIns="91425" rIns="91425" tIns="91425">
            <a:noAutofit/>
          </a:bodyPr>
          <a:lstStyle/>
          <a:p>
            <a:pPr lvl="0" algn="ctr">
              <a:spcBef>
                <a:spcPts val="0"/>
              </a:spcBef>
              <a:buNone/>
            </a:pPr>
            <a:r>
              <a:rPr lang="nl" sz="1800"/>
              <a:t>Social Oriented</a:t>
            </a:r>
          </a:p>
        </p:txBody>
      </p:sp>
      <p:sp>
        <p:nvSpPr>
          <p:cNvPr id="138" name="Shape 138"/>
          <p:cNvSpPr/>
          <p:nvPr/>
        </p:nvSpPr>
        <p:spPr>
          <a:xfrm>
            <a:off x="3868775" y="93950"/>
            <a:ext cx="1863900" cy="1813200"/>
          </a:xfrm>
          <a:prstGeom prst="ellipse">
            <a:avLst/>
          </a:prstGeom>
          <a:solidFill>
            <a:srgbClr val="41C4DD"/>
          </a:solidFill>
          <a:ln>
            <a:noFill/>
          </a:ln>
        </p:spPr>
        <p:txBody>
          <a:bodyPr anchorCtr="0" anchor="ctr" bIns="91425" lIns="91425" rIns="91425" tIns="91425">
            <a:noAutofit/>
          </a:bodyPr>
          <a:lstStyle/>
          <a:p>
            <a:pPr lvl="0" rtl="0" algn="ctr">
              <a:spcBef>
                <a:spcPts val="0"/>
              </a:spcBef>
              <a:buNone/>
            </a:pPr>
            <a:r>
              <a:rPr lang="nl" sz="1800"/>
              <a:t>Financial Accessible</a:t>
            </a:r>
          </a:p>
        </p:txBody>
      </p:sp>
      <p:sp>
        <p:nvSpPr>
          <p:cNvPr id="139" name="Shape 139"/>
          <p:cNvSpPr/>
          <p:nvPr/>
        </p:nvSpPr>
        <p:spPr>
          <a:xfrm>
            <a:off x="6592575" y="3001750"/>
            <a:ext cx="2055300" cy="2008500"/>
          </a:xfrm>
          <a:prstGeom prst="ellipse">
            <a:avLst/>
          </a:prstGeom>
          <a:solidFill>
            <a:srgbClr val="41C4DD"/>
          </a:solidFill>
          <a:ln>
            <a:noFill/>
          </a:ln>
        </p:spPr>
        <p:txBody>
          <a:bodyPr anchorCtr="0" anchor="ctr" bIns="91425" lIns="91425" rIns="91425" tIns="91425">
            <a:noAutofit/>
          </a:bodyPr>
          <a:lstStyle/>
          <a:p>
            <a:pPr lvl="0" rtl="0" algn="ctr">
              <a:spcBef>
                <a:spcPts val="0"/>
              </a:spcBef>
              <a:buNone/>
            </a:pPr>
            <a:r>
              <a:rPr lang="nl" sz="1800"/>
              <a:t>Responsible</a:t>
            </a:r>
          </a:p>
        </p:txBody>
      </p:sp>
      <p:sp>
        <p:nvSpPr>
          <p:cNvPr id="140" name="Shape 140"/>
          <p:cNvSpPr/>
          <p:nvPr/>
        </p:nvSpPr>
        <p:spPr>
          <a:xfrm>
            <a:off x="5005050" y="3840000"/>
            <a:ext cx="1160100" cy="11760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nl" sz="1200"/>
              <a:t>Together</a:t>
            </a:r>
          </a:p>
        </p:txBody>
      </p:sp>
      <p:sp>
        <p:nvSpPr>
          <p:cNvPr id="141" name="Shape 141"/>
          <p:cNvSpPr/>
          <p:nvPr/>
        </p:nvSpPr>
        <p:spPr>
          <a:xfrm>
            <a:off x="71550" y="1152425"/>
            <a:ext cx="1314300" cy="1335000"/>
          </a:xfrm>
          <a:prstGeom prst="ellipse">
            <a:avLst/>
          </a:prstGeom>
          <a:noFill/>
          <a:ln cap="flat" cmpd="sng" w="28575">
            <a:solidFill>
              <a:srgbClr val="41C4D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nl" sz="1200"/>
              <a:t>Standards</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