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6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4" r:id="rId2"/>
    <p:sldId id="341" r:id="rId3"/>
    <p:sldId id="292" r:id="rId4"/>
    <p:sldId id="336" r:id="rId5"/>
    <p:sldId id="338" r:id="rId6"/>
    <p:sldId id="339" r:id="rId7"/>
    <p:sldId id="340" r:id="rId8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A2A"/>
    <a:srgbClr val="000000"/>
    <a:srgbClr val="088AE0"/>
    <a:srgbClr val="6CD0FF"/>
    <a:srgbClr val="009DE8"/>
    <a:srgbClr val="7F7F7F"/>
    <a:srgbClr val="CCCCCC"/>
    <a:srgbClr val="122F73"/>
    <a:srgbClr val="66B010"/>
    <a:srgbClr val="730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4" autoAdjust="0"/>
    <p:restoredTop sz="84795" autoAdjust="0"/>
  </p:normalViewPr>
  <p:slideViewPr>
    <p:cSldViewPr snapToGrid="0" snapToObjects="1">
      <p:cViewPr>
        <p:scale>
          <a:sx n="70" d="100"/>
          <a:sy n="70" d="100"/>
        </p:scale>
        <p:origin x="-2802" y="-696"/>
      </p:cViewPr>
      <p:guideLst>
        <p:guide orient="horz" pos="1947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4B60-6A0D-4EDE-8638-36CC0F864943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A6D5-9AE3-4794-9335-94682B13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A6D5-9AE3-4794-9335-94682B13D4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8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A6D5-9AE3-4794-9335-94682B13D4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A6D5-9AE3-4794-9335-94682B13D4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1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A6D5-9AE3-4794-9335-94682B13D4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2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A6D5-9AE3-4794-9335-94682B13D4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7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A6D5-9AE3-4794-9335-94682B13D4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A6D5-9AE3-4794-9335-94682B13D4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9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llustratie 4"/>
          <p:cNvSpPr>
            <a:spLocks noGrp="1"/>
          </p:cNvSpPr>
          <p:nvPr>
            <p:ph type="clipArt" sz="quarter" idx="20" hasCustomPrompt="1"/>
          </p:nvPr>
        </p:nvSpPr>
        <p:spPr>
          <a:xfrm>
            <a:off x="1" y="1"/>
            <a:ext cx="117929" cy="1939268"/>
          </a:xfrm>
          <a:solidFill>
            <a:srgbClr val="088AE0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1" y="1939268"/>
            <a:ext cx="8229599" cy="469794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3C3C"/>
                </a:solidFill>
              </a:defRPr>
            </a:lvl1pPr>
            <a:lvl2pPr>
              <a:defRPr sz="2400">
                <a:solidFill>
                  <a:srgbClr val="3C3C3C"/>
                </a:solidFill>
              </a:defRPr>
            </a:lvl2pPr>
            <a:lvl3pPr>
              <a:defRPr sz="2400">
                <a:solidFill>
                  <a:srgbClr val="3C3C3C"/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457200" y="2201333"/>
            <a:ext cx="2546350" cy="1938867"/>
          </a:xfrm>
          <a:solidFill>
            <a:srgbClr val="D9D9D9"/>
          </a:solidFill>
        </p:spPr>
        <p:txBody>
          <a:bodyPr/>
          <a:lstStyle>
            <a:lvl1pPr>
              <a:defRPr sz="1000" i="1"/>
            </a:lvl1pPr>
          </a:lstStyle>
          <a:p>
            <a:endParaRPr lang="nl-NL" dirty="0"/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3298825" y="2201333"/>
            <a:ext cx="2546350" cy="1938867"/>
          </a:xfrm>
          <a:solidFill>
            <a:srgbClr val="D9D9D9"/>
          </a:solidFill>
        </p:spPr>
        <p:txBody>
          <a:bodyPr/>
          <a:lstStyle>
            <a:lvl1pPr>
              <a:defRPr sz="1000" i="1"/>
            </a:lvl1pPr>
          </a:lstStyle>
          <a:p>
            <a:endParaRPr lang="nl-NL" dirty="0"/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6140450" y="2201333"/>
            <a:ext cx="2546350" cy="1938867"/>
          </a:xfrm>
          <a:solidFill>
            <a:srgbClr val="D9D9D9"/>
          </a:solidFill>
        </p:spPr>
        <p:txBody>
          <a:bodyPr/>
          <a:lstStyle>
            <a:lvl1pPr>
              <a:defRPr sz="1000" i="1"/>
            </a:lvl1pPr>
          </a:lstStyle>
          <a:p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366684"/>
            <a:ext cx="2546350" cy="70061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 dirty="0" err="1" smtClean="0"/>
              <a:t>Description</a:t>
            </a:r>
            <a:endParaRPr lang="nl-NL" dirty="0"/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98825" y="4366684"/>
            <a:ext cx="2546350" cy="70061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 dirty="0" err="1" smtClean="0"/>
              <a:t>Description</a:t>
            </a:r>
            <a:endParaRPr lang="nl-NL" dirty="0"/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40450" y="4366684"/>
            <a:ext cx="2546350" cy="70061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 dirty="0" err="1" smtClean="0"/>
              <a:t>Description</a:t>
            </a:r>
            <a:endParaRPr lang="nl-NL" dirty="0"/>
          </a:p>
        </p:txBody>
      </p:sp>
      <p:sp>
        <p:nvSpPr>
          <p:cNvPr id="18" name="Tijdelijke aanduiding voor illustratie 4"/>
          <p:cNvSpPr>
            <a:spLocks noGrp="1"/>
          </p:cNvSpPr>
          <p:nvPr>
            <p:ph type="clipArt" sz="quarter" idx="20" hasCustomPrompt="1"/>
          </p:nvPr>
        </p:nvSpPr>
        <p:spPr>
          <a:xfrm>
            <a:off x="1" y="1"/>
            <a:ext cx="117929" cy="1939268"/>
          </a:xfrm>
          <a:solidFill>
            <a:srgbClr val="088AE0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4748855" y="3043880"/>
            <a:ext cx="1938868" cy="253773"/>
          </a:xfrm>
        </p:spPr>
        <p:txBody>
          <a:bodyPr anchor="ctr"/>
          <a:lstStyle>
            <a:lvl1pPr algn="l">
              <a:defRPr sz="800" i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credits</a:t>
            </a:r>
            <a:endParaRPr lang="nl-NL" dirty="0"/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7590480" y="3043880"/>
            <a:ext cx="1938868" cy="253773"/>
          </a:xfrm>
        </p:spPr>
        <p:txBody>
          <a:bodyPr anchor="ctr"/>
          <a:lstStyle>
            <a:lvl1pPr algn="l">
              <a:defRPr sz="800" i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credits</a:t>
            </a:r>
            <a:endParaRPr lang="nl-NL" dirty="0"/>
          </a:p>
        </p:txBody>
      </p:sp>
      <p:sp>
        <p:nvSpPr>
          <p:cNvPr id="17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1919703" y="3043880"/>
            <a:ext cx="1938868" cy="253773"/>
          </a:xfrm>
        </p:spPr>
        <p:txBody>
          <a:bodyPr anchor="ctr"/>
          <a:lstStyle>
            <a:lvl1pPr algn="l">
              <a:defRPr sz="800" i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credits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722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4564530" y="1939269"/>
            <a:ext cx="4122271" cy="3250799"/>
          </a:xfrm>
          <a:solidFill>
            <a:srgbClr val="D9D9D9"/>
          </a:solidFill>
        </p:spPr>
        <p:txBody>
          <a:bodyPr/>
          <a:lstStyle>
            <a:lvl1pPr>
              <a:defRPr sz="1000" i="1"/>
            </a:lvl1pPr>
          </a:lstStyle>
          <a:p>
            <a:endParaRPr lang="nl-NL" dirty="0"/>
          </a:p>
        </p:txBody>
      </p:sp>
      <p:sp>
        <p:nvSpPr>
          <p:cNvPr id="18" name="Tijdelijke aanduiding voor illustratie 4"/>
          <p:cNvSpPr>
            <a:spLocks noGrp="1"/>
          </p:cNvSpPr>
          <p:nvPr>
            <p:ph type="clipArt" sz="quarter" idx="20" hasCustomPrompt="1"/>
          </p:nvPr>
        </p:nvSpPr>
        <p:spPr>
          <a:xfrm>
            <a:off x="1" y="1"/>
            <a:ext cx="117929" cy="1939268"/>
          </a:xfrm>
          <a:solidFill>
            <a:srgbClr val="088AE0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5835765" y="3329630"/>
            <a:ext cx="6362700" cy="253773"/>
          </a:xfrm>
        </p:spPr>
        <p:txBody>
          <a:bodyPr anchor="ctr"/>
          <a:lstStyle>
            <a:lvl1pPr algn="l">
              <a:defRPr sz="800" b="0" i="1">
                <a:solidFill>
                  <a:srgbClr val="CCCCCC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credits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1" y="1939269"/>
            <a:ext cx="3980329" cy="422645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3C3C"/>
                </a:solidFill>
              </a:defRPr>
            </a:lvl1pPr>
            <a:lvl2pPr>
              <a:defRPr sz="2400">
                <a:solidFill>
                  <a:srgbClr val="3C3C3C"/>
                </a:solidFill>
              </a:defRPr>
            </a:lvl2pPr>
            <a:lvl3pPr>
              <a:defRPr sz="2400">
                <a:solidFill>
                  <a:srgbClr val="3C3C3C"/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Place content here……</a:t>
            </a:r>
          </a:p>
        </p:txBody>
      </p:sp>
    </p:spTree>
    <p:extLst>
      <p:ext uri="{BB962C8B-B14F-4D97-AF65-F5344CB8AC3E}">
        <p14:creationId xmlns:p14="http://schemas.microsoft.com/office/powerpoint/2010/main" val="137535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1" y="1939269"/>
            <a:ext cx="8229599" cy="134779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3C3C"/>
                </a:solidFill>
              </a:defRPr>
            </a:lvl1pPr>
            <a:lvl2pPr>
              <a:defRPr sz="2400">
                <a:solidFill>
                  <a:srgbClr val="3C3C3C"/>
                </a:solidFill>
              </a:defRPr>
            </a:lvl2pPr>
            <a:lvl3pPr>
              <a:defRPr sz="2400">
                <a:solidFill>
                  <a:srgbClr val="3C3C3C"/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Discription</a:t>
            </a:r>
            <a:r>
              <a:rPr lang="en-US" dirty="0" smtClean="0"/>
              <a:t> for the formulas could be placed here…</a:t>
            </a:r>
          </a:p>
        </p:txBody>
      </p:sp>
      <p:sp>
        <p:nvSpPr>
          <p:cNvPr id="6" name="Tijdelijke aanduiding voor illustratie 4"/>
          <p:cNvSpPr>
            <a:spLocks noGrp="1"/>
          </p:cNvSpPr>
          <p:nvPr>
            <p:ph type="clipArt" sz="quarter" idx="20" hasCustomPrompt="1"/>
          </p:nvPr>
        </p:nvSpPr>
        <p:spPr>
          <a:xfrm>
            <a:off x="1" y="1"/>
            <a:ext cx="117929" cy="1939268"/>
          </a:xfrm>
          <a:solidFill>
            <a:srgbClr val="088AE0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1" y="3397251"/>
            <a:ext cx="3883212" cy="2190749"/>
          </a:xfrm>
          <a:solidFill>
            <a:srgbClr val="CCCCCC"/>
          </a:solidFill>
        </p:spPr>
        <p:txBody>
          <a:bodyPr lIns="180000" tIns="90000" rIns="180000" bIns="90000"/>
          <a:lstStyle>
            <a:lvl1pPr>
              <a:defRPr i="1"/>
            </a:lvl1pPr>
          </a:lstStyle>
          <a:p>
            <a:pPr lvl="0"/>
            <a:r>
              <a:rPr lang="nl-NL" dirty="0" err="1" smtClean="0"/>
              <a:t>Example</a:t>
            </a:r>
            <a:r>
              <a:rPr lang="nl-NL" dirty="0" smtClean="0"/>
              <a:t> tekst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formula</a:t>
            </a:r>
            <a:r>
              <a:rPr lang="nl-NL" dirty="0" smtClean="0"/>
              <a:t> 1</a:t>
            </a:r>
          </a:p>
          <a:p>
            <a:pPr lvl="0"/>
            <a:r>
              <a:rPr lang="nl-NL" dirty="0" err="1" smtClean="0"/>
              <a:t>Formula</a:t>
            </a:r>
            <a:r>
              <a:rPr lang="nl-NL" dirty="0" smtClean="0"/>
              <a:t> </a:t>
            </a: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:</a:t>
            </a:r>
          </a:p>
          <a:p>
            <a:pPr lvl="0"/>
            <a:r>
              <a:rPr lang="nl-NL" dirty="0" smtClean="0"/>
              <a:t>A + B = C</a:t>
            </a:r>
            <a:endParaRPr lang="nl-NL" dirty="0"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4803587" y="3397251"/>
            <a:ext cx="3883212" cy="2190749"/>
          </a:xfrm>
          <a:solidFill>
            <a:srgbClr val="CCCCCC"/>
          </a:solidFill>
        </p:spPr>
        <p:txBody>
          <a:bodyPr lIns="180000" tIns="90000" rIns="180000" bIns="90000"/>
          <a:lstStyle>
            <a:lvl1pPr>
              <a:defRPr i="1"/>
            </a:lvl1pPr>
          </a:lstStyle>
          <a:p>
            <a:pPr lvl="0"/>
            <a:r>
              <a:rPr lang="nl-NL" dirty="0" err="1" smtClean="0"/>
              <a:t>Example</a:t>
            </a:r>
            <a:r>
              <a:rPr lang="nl-NL" dirty="0" smtClean="0"/>
              <a:t> tekst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formula</a:t>
            </a:r>
            <a:r>
              <a:rPr lang="nl-NL" dirty="0" smtClean="0"/>
              <a:t> 2</a:t>
            </a:r>
          </a:p>
          <a:p>
            <a:pPr lvl="0"/>
            <a:r>
              <a:rPr lang="nl-NL" dirty="0" err="1" smtClean="0"/>
              <a:t>Formula</a:t>
            </a:r>
            <a:r>
              <a:rPr lang="nl-NL" dirty="0" smtClean="0"/>
              <a:t> </a:t>
            </a: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:</a:t>
            </a:r>
          </a:p>
          <a:p>
            <a:pPr lvl="0"/>
            <a:r>
              <a:rPr lang="nl-NL" dirty="0" smtClean="0"/>
              <a:t>A + B = 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67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1" y="1939269"/>
            <a:ext cx="3980329" cy="422645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3C3C"/>
                </a:solidFill>
              </a:defRPr>
            </a:lvl1pPr>
            <a:lvl2pPr>
              <a:defRPr sz="2400">
                <a:solidFill>
                  <a:srgbClr val="3C3C3C"/>
                </a:solidFill>
              </a:defRPr>
            </a:lvl2pPr>
            <a:lvl3pPr>
              <a:defRPr sz="2400">
                <a:solidFill>
                  <a:srgbClr val="3C3C3C"/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Discription</a:t>
            </a:r>
            <a:r>
              <a:rPr lang="en-US" dirty="0" smtClean="0"/>
              <a:t> for the formulas could be placed here…</a:t>
            </a:r>
          </a:p>
        </p:txBody>
      </p:sp>
      <p:sp>
        <p:nvSpPr>
          <p:cNvPr id="6" name="Tijdelijke aanduiding voor illustratie 4"/>
          <p:cNvSpPr>
            <a:spLocks noGrp="1"/>
          </p:cNvSpPr>
          <p:nvPr>
            <p:ph type="clipArt" sz="quarter" idx="20" hasCustomPrompt="1"/>
          </p:nvPr>
        </p:nvSpPr>
        <p:spPr>
          <a:xfrm>
            <a:off x="1" y="1"/>
            <a:ext cx="117929" cy="1939268"/>
          </a:xfrm>
          <a:solidFill>
            <a:srgbClr val="088AE0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4564529" y="1939269"/>
            <a:ext cx="4122270" cy="4226457"/>
          </a:xfrm>
          <a:solidFill>
            <a:srgbClr val="CCCCCC"/>
          </a:solidFill>
        </p:spPr>
        <p:txBody>
          <a:bodyPr lIns="180000" tIns="90000" rIns="180000" bIns="90000"/>
          <a:lstStyle>
            <a:lvl1pPr>
              <a:defRPr i="1"/>
            </a:lvl1pPr>
          </a:lstStyle>
          <a:p>
            <a:pPr lvl="0"/>
            <a:r>
              <a:rPr lang="nl-NL" dirty="0" err="1" smtClean="0"/>
              <a:t>Example</a:t>
            </a:r>
            <a:r>
              <a:rPr lang="nl-NL" dirty="0" smtClean="0"/>
              <a:t> tekst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formula</a:t>
            </a:r>
            <a:r>
              <a:rPr lang="nl-NL" dirty="0" smtClean="0"/>
              <a:t> 1</a:t>
            </a:r>
          </a:p>
          <a:p>
            <a:pPr lvl="0"/>
            <a:r>
              <a:rPr lang="nl-NL" dirty="0" err="1" smtClean="0"/>
              <a:t>Formula</a:t>
            </a:r>
            <a:r>
              <a:rPr lang="nl-NL" dirty="0" smtClean="0"/>
              <a:t> </a:t>
            </a: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:</a:t>
            </a:r>
          </a:p>
          <a:p>
            <a:pPr lvl="0"/>
            <a:r>
              <a:rPr lang="nl-NL" dirty="0" smtClean="0"/>
              <a:t>A + B = C</a:t>
            </a:r>
          </a:p>
          <a:p>
            <a:pPr lvl="0"/>
            <a:r>
              <a:rPr lang="nl-NL" dirty="0" err="1" smtClean="0"/>
              <a:t>Etc</a:t>
            </a:r>
            <a:r>
              <a:rPr lang="nl-NL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03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1" y="1939269"/>
            <a:ext cx="3980329" cy="422645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3C3C"/>
                </a:solidFill>
              </a:defRPr>
            </a:lvl1pPr>
            <a:lvl2pPr>
              <a:defRPr sz="2400">
                <a:solidFill>
                  <a:srgbClr val="3C3C3C"/>
                </a:solidFill>
              </a:defRPr>
            </a:lvl2pPr>
            <a:lvl3pPr>
              <a:defRPr sz="2400">
                <a:solidFill>
                  <a:srgbClr val="3C3C3C"/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Discription</a:t>
            </a:r>
            <a:r>
              <a:rPr lang="en-US" dirty="0" smtClean="0"/>
              <a:t> for the definitions could be placed here…</a:t>
            </a:r>
          </a:p>
        </p:txBody>
      </p:sp>
      <p:sp>
        <p:nvSpPr>
          <p:cNvPr id="6" name="Tijdelijke aanduiding voor illustratie 4"/>
          <p:cNvSpPr>
            <a:spLocks noGrp="1"/>
          </p:cNvSpPr>
          <p:nvPr>
            <p:ph type="clipArt" sz="quarter" idx="20" hasCustomPrompt="1"/>
          </p:nvPr>
        </p:nvSpPr>
        <p:spPr>
          <a:xfrm>
            <a:off x="1" y="1"/>
            <a:ext cx="117929" cy="1939268"/>
          </a:xfrm>
          <a:solidFill>
            <a:srgbClr val="088AE0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4564529" y="1939269"/>
            <a:ext cx="4122270" cy="4226457"/>
          </a:xfrm>
          <a:solidFill>
            <a:srgbClr val="F09E01"/>
          </a:solidFill>
        </p:spPr>
        <p:txBody>
          <a:bodyPr lIns="180000" tIns="90000" rIns="180000" bIns="90000"/>
          <a:lstStyle>
            <a:lvl1pPr>
              <a:defRPr i="0"/>
            </a:lvl1pPr>
          </a:lstStyle>
          <a:p>
            <a:pPr lvl="0"/>
            <a:r>
              <a:rPr lang="nl-NL" dirty="0" err="1" smtClean="0"/>
              <a:t>Place</a:t>
            </a:r>
            <a:r>
              <a:rPr lang="nl-NL" dirty="0" smtClean="0"/>
              <a:t> </a:t>
            </a:r>
            <a:r>
              <a:rPr lang="nl-NL" dirty="0" err="1" smtClean="0"/>
              <a:t>definition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17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1" y="1939269"/>
            <a:ext cx="8229599" cy="134779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3C3C"/>
                </a:solidFill>
              </a:defRPr>
            </a:lvl1pPr>
            <a:lvl2pPr>
              <a:defRPr sz="2400">
                <a:solidFill>
                  <a:srgbClr val="3C3C3C"/>
                </a:solidFill>
              </a:defRPr>
            </a:lvl2pPr>
            <a:lvl3pPr>
              <a:defRPr sz="2400">
                <a:solidFill>
                  <a:srgbClr val="3C3C3C"/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Discription</a:t>
            </a:r>
            <a:r>
              <a:rPr lang="en-US" dirty="0" smtClean="0"/>
              <a:t> for the definitions could be placed here…</a:t>
            </a:r>
          </a:p>
        </p:txBody>
      </p:sp>
      <p:sp>
        <p:nvSpPr>
          <p:cNvPr id="6" name="Tijdelijke aanduiding voor illustratie 4"/>
          <p:cNvSpPr>
            <a:spLocks noGrp="1"/>
          </p:cNvSpPr>
          <p:nvPr>
            <p:ph type="clipArt" sz="quarter" idx="20" hasCustomPrompt="1"/>
          </p:nvPr>
        </p:nvSpPr>
        <p:spPr>
          <a:xfrm>
            <a:off x="1" y="1"/>
            <a:ext cx="117929" cy="1939268"/>
          </a:xfrm>
          <a:solidFill>
            <a:srgbClr val="088AE0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1" y="3397251"/>
            <a:ext cx="3883212" cy="2190749"/>
          </a:xfrm>
          <a:solidFill>
            <a:schemeClr val="accent3"/>
          </a:solidFill>
        </p:spPr>
        <p:txBody>
          <a:bodyPr lIns="180000" tIns="90000" rIns="180000" bIns="90000"/>
          <a:lstStyle>
            <a:lvl1pPr>
              <a:defRPr b="0" i="0"/>
            </a:lvl1pPr>
          </a:lstStyle>
          <a:p>
            <a:pPr lvl="0"/>
            <a:r>
              <a:rPr lang="nl-NL" dirty="0" err="1" smtClean="0"/>
              <a:t>Place</a:t>
            </a:r>
            <a:r>
              <a:rPr lang="nl-NL" dirty="0" smtClean="0"/>
              <a:t> </a:t>
            </a:r>
            <a:r>
              <a:rPr lang="nl-NL" dirty="0" err="1" smtClean="0"/>
              <a:t>definition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4803587" y="3397251"/>
            <a:ext cx="3883212" cy="2190749"/>
          </a:xfrm>
          <a:solidFill>
            <a:schemeClr val="accent3"/>
          </a:solidFill>
        </p:spPr>
        <p:txBody>
          <a:bodyPr lIns="180000" tIns="90000" rIns="180000" bIns="90000"/>
          <a:lstStyle>
            <a:lvl1pPr>
              <a:defRPr i="0"/>
            </a:lvl1pPr>
          </a:lstStyle>
          <a:p>
            <a:pPr lvl="0"/>
            <a:r>
              <a:rPr lang="nl-NL" dirty="0" err="1" smtClean="0"/>
              <a:t>Place</a:t>
            </a:r>
            <a:r>
              <a:rPr lang="nl-NL" dirty="0" smtClean="0"/>
              <a:t> </a:t>
            </a:r>
            <a:r>
              <a:rPr lang="nl-NL" dirty="0" err="1" smtClean="0"/>
              <a:t>definition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98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 i="1"/>
            </a:lvl1pPr>
          </a:lstStyle>
          <a:p>
            <a:pPr lvl="0"/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490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5816413" y="3348983"/>
            <a:ext cx="6401405" cy="253773"/>
          </a:xfrm>
        </p:spPr>
        <p:txBody>
          <a:bodyPr anchor="ctr"/>
          <a:lstStyle>
            <a:lvl1pPr algn="l">
              <a:defRPr sz="1000" b="0" i="1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credits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 sz="1200" i="1"/>
            </a:lvl1pPr>
          </a:lstStyle>
          <a:p>
            <a:pPr lvl="0"/>
            <a:endParaRPr lang="nl-NL" noProof="0" dirty="0"/>
          </a:p>
        </p:txBody>
      </p:sp>
      <p:sp>
        <p:nvSpPr>
          <p:cNvPr id="6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5816413" y="3348983"/>
            <a:ext cx="6401405" cy="253773"/>
          </a:xfrm>
        </p:spPr>
        <p:txBody>
          <a:bodyPr anchor="ctr"/>
          <a:lstStyle>
            <a:lvl1pPr algn="l">
              <a:defRPr sz="1000" b="0" i="1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enter </a:t>
            </a:r>
            <a:r>
              <a:rPr lang="nl-NL" dirty="0" err="1" smtClean="0"/>
              <a:t>credits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857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20" hasCustomPrompt="1"/>
          </p:nvPr>
        </p:nvSpPr>
        <p:spPr>
          <a:xfrm>
            <a:off x="433295" y="2181411"/>
            <a:ext cx="2309906" cy="1763184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1.1</a:t>
            </a:r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2743200" y="1989837"/>
            <a:ext cx="0" cy="2133335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3344863" y="1686985"/>
            <a:ext cx="5096902" cy="2586567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nl-NL" sz="4000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Clearly</a:t>
            </a:r>
            <a:r>
              <a:rPr lang="nl-NL" sz="4000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nl-NL" sz="4000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changing</a:t>
            </a:r>
            <a:r>
              <a:rPr lang="nl-NL" sz="4000" dirty="0" smtClean="0">
                <a:solidFill>
                  <a:schemeClr val="bg1"/>
                </a:solidFill>
                <a:latin typeface="Calibri Light"/>
                <a:cs typeface="Calibri Light"/>
              </a:rPr>
              <a:t> the subject, </a:t>
            </a:r>
            <a:r>
              <a:rPr lang="nl-NL" sz="4000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rounding</a:t>
            </a:r>
            <a:r>
              <a:rPr lang="nl-NL" sz="4000" dirty="0" smtClean="0">
                <a:solidFill>
                  <a:schemeClr val="bg1"/>
                </a:solidFill>
                <a:latin typeface="Calibri Light"/>
                <a:cs typeface="Calibri Light"/>
              </a:rPr>
              <a:t> up or draw attention.</a:t>
            </a:r>
          </a:p>
        </p:txBody>
      </p:sp>
    </p:spTree>
    <p:extLst>
      <p:ext uri="{BB962C8B-B14F-4D97-AF65-F5344CB8AC3E}">
        <p14:creationId xmlns:p14="http://schemas.microsoft.com/office/powerpoint/2010/main" val="307223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No index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 userDrawn="1"/>
        </p:nvCxnSpPr>
        <p:spPr>
          <a:xfrm>
            <a:off x="1570318" y="1989837"/>
            <a:ext cx="0" cy="2133335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1905001" y="1686985"/>
            <a:ext cx="6521823" cy="2586567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nl-NL" sz="4000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Clearly</a:t>
            </a:r>
            <a:r>
              <a:rPr lang="nl-NL" sz="4000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nl-NL" sz="4000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changing</a:t>
            </a:r>
            <a:r>
              <a:rPr lang="nl-NL" sz="4000" dirty="0" smtClean="0">
                <a:solidFill>
                  <a:schemeClr val="bg1"/>
                </a:solidFill>
                <a:latin typeface="Calibri Light"/>
                <a:cs typeface="Calibri Light"/>
              </a:rPr>
              <a:t> the subject, </a:t>
            </a:r>
            <a:r>
              <a:rPr lang="nl-NL" sz="4000" dirty="0" err="1" smtClean="0">
                <a:solidFill>
                  <a:schemeClr val="bg1"/>
                </a:solidFill>
                <a:latin typeface="Calibri Light"/>
                <a:cs typeface="Calibri Light"/>
              </a:rPr>
              <a:t>rounding</a:t>
            </a:r>
            <a:r>
              <a:rPr lang="nl-NL" sz="4000" dirty="0" smtClean="0">
                <a:solidFill>
                  <a:schemeClr val="bg1"/>
                </a:solidFill>
                <a:latin typeface="Calibri Light"/>
                <a:cs typeface="Calibri Light"/>
              </a:rPr>
              <a:t> up or draw attention.</a:t>
            </a:r>
          </a:p>
        </p:txBody>
      </p:sp>
    </p:spTree>
    <p:extLst>
      <p:ext uri="{BB962C8B-B14F-4D97-AF65-F5344CB8AC3E}">
        <p14:creationId xmlns:p14="http://schemas.microsoft.com/office/powerpoint/2010/main" val="27296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49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considered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a </a:t>
            </a:r>
            <a:r>
              <a:rPr lang="nl-NL" dirty="0" err="1" smtClean="0"/>
              <a:t>very</a:t>
            </a:r>
            <a:r>
              <a:rPr lang="nl-NL" dirty="0" smtClean="0"/>
              <a:t> long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</a:t>
            </a:r>
            <a:r>
              <a:rPr lang="nl-NL" dirty="0" err="1" smtClean="0"/>
              <a:t>powerpoint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endParaRPr lang="nl-NL" dirty="0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938867"/>
            <a:ext cx="8229600" cy="441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Edit the style of the model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6A3EDC-0072-4FE0-8A39-E83CBE50CBAC}" type="datetimeFigureOut">
              <a:rPr lang="nl-NL"/>
              <a:pPr>
                <a:defRPr/>
              </a:pPr>
              <a:t>25-9-2016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01556A-55D9-4640-A2E4-9741982061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8820152" y="1"/>
            <a:ext cx="323848" cy="244473"/>
          </a:xfrm>
          <a:prstGeom prst="rect">
            <a:avLst/>
          </a:prstGeom>
        </p:spPr>
        <p:txBody>
          <a:bodyPr vert="horz" lIns="36000" tIns="0" rIns="36000" bIns="0" rtlCol="0" anchor="t" anchorCtr="0"/>
          <a:lstStyle>
            <a:defPPr>
              <a:defRPr lang="nl-NL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01556A-55D9-4640-A2E4-9741982061DE}" type="slidenum">
              <a:rPr lang="nl-NL" sz="600" smtClean="0">
                <a:solidFill>
                  <a:schemeClr val="bg1">
                    <a:lumMod val="75000"/>
                    <a:alpha val="50000"/>
                  </a:schemeClr>
                </a:solidFill>
              </a:rPr>
              <a:pPr>
                <a:defRPr/>
              </a:pPr>
              <a:t>‹#›</a:t>
            </a:fld>
            <a:endParaRPr lang="nl-NL" sz="60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64" r:id="rId3"/>
    <p:sldLayoutId id="2147483666" r:id="rId4"/>
    <p:sldLayoutId id="2147483665" r:id="rId5"/>
    <p:sldLayoutId id="2147483655" r:id="rId6"/>
    <p:sldLayoutId id="2147483659" r:id="rId7"/>
    <p:sldLayoutId id="2147483660" r:id="rId8"/>
    <p:sldLayoutId id="2147483662" r:id="rId9"/>
    <p:sldLayoutId id="2147483658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400" b="0" i="0" kern="1200">
          <a:solidFill>
            <a:srgbClr val="088AE0"/>
          </a:solidFill>
          <a:latin typeface="Calibri Light"/>
          <a:ea typeface="+mj-ea"/>
          <a:cs typeface="Calibri Light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6D6"/>
          </a:solidFill>
          <a:latin typeface="Calibri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6D6"/>
          </a:solidFill>
          <a:latin typeface="Calibri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6D6"/>
          </a:solidFill>
          <a:latin typeface="Calibri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6D6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6D6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6D6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6D6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A6D6"/>
          </a:solidFill>
          <a:latin typeface="Calibri" pitchFamily="34" charset="0"/>
        </a:defRPr>
      </a:lvl9pPr>
    </p:titleStyle>
    <p:bodyStyle>
      <a:lvl1pPr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C3C3C"/>
          </a:solidFill>
          <a:latin typeface="Calibri"/>
          <a:ea typeface="+mn-ea"/>
          <a:cs typeface="Calibri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C3C3C"/>
          </a:solidFill>
          <a:latin typeface="Calibri"/>
          <a:ea typeface="+mn-ea"/>
          <a:cs typeface="Calibri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C3C3C"/>
          </a:solidFill>
          <a:latin typeface="Calibri"/>
          <a:ea typeface="+mn-ea"/>
          <a:cs typeface="Calibri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/>
          <a:ea typeface="+mn-ea"/>
          <a:cs typeface="Tahom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 Delf SID\Documents\TU Delft\minor\introduction innovation\eniac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2227"/>
            <a:ext cx="9253182" cy="68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www.tinker.nl/media/imagick/1530_1200_800_cro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240426" y="522209"/>
            <a:ext cx="8663151" cy="177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94000"/>
                </a:schemeClr>
              </a:gs>
            </a:gsLst>
            <a:lin ang="0" scaled="1"/>
            <a:tileRect/>
          </a:gra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0"/>
          <p:cNvSpPr txBox="1">
            <a:spLocks/>
          </p:cNvSpPr>
          <p:nvPr/>
        </p:nvSpPr>
        <p:spPr bwMode="auto">
          <a:xfrm>
            <a:off x="484208" y="526639"/>
            <a:ext cx="8408396" cy="81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9DE8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9pPr>
          </a:lstStyle>
          <a:p>
            <a:r>
              <a:rPr lang="nl-NL" dirty="0" err="1" smtClean="0">
                <a:latin typeface="Calibri" pitchFamily="34" charset="0"/>
              </a:rPr>
              <a:t>Dealing</a:t>
            </a:r>
            <a:r>
              <a:rPr lang="nl-NL" dirty="0" smtClean="0">
                <a:latin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</a:rPr>
              <a:t>with</a:t>
            </a:r>
            <a:r>
              <a:rPr lang="nl-NL" dirty="0" smtClean="0">
                <a:latin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</a:rPr>
              <a:t>uncertain</a:t>
            </a:r>
            <a:r>
              <a:rPr lang="nl-NL" dirty="0" smtClean="0">
                <a:latin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</a:rPr>
              <a:t>future</a:t>
            </a:r>
            <a:endParaRPr lang="nl-NL" dirty="0"/>
          </a:p>
        </p:txBody>
      </p:sp>
      <p:sp>
        <p:nvSpPr>
          <p:cNvPr id="8" name="Tijdelijke aanduiding voor inhoud 3"/>
          <p:cNvSpPr txBox="1">
            <a:spLocks/>
          </p:cNvSpPr>
          <p:nvPr/>
        </p:nvSpPr>
        <p:spPr bwMode="auto">
          <a:xfrm>
            <a:off x="490156" y="1303011"/>
            <a:ext cx="858757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>
                <a:solidFill>
                  <a:srgbClr val="10253F"/>
                </a:solidFill>
                <a:latin typeface="Calibri" pitchFamily="34" charset="0"/>
              </a:rPr>
              <a:t>Introduction</a:t>
            </a:r>
            <a:r>
              <a:rPr lang="nl-NL" dirty="0" smtClean="0">
                <a:solidFill>
                  <a:srgbClr val="10253F"/>
                </a:solidFill>
                <a:latin typeface="Calibri" pitchFamily="34" charset="0"/>
              </a:rPr>
              <a:t> </a:t>
            </a:r>
            <a:r>
              <a:rPr lang="nl-NL" dirty="0" err="1" smtClean="0">
                <a:solidFill>
                  <a:srgbClr val="10253F"/>
                </a:solidFill>
                <a:latin typeface="Calibri" pitchFamily="34" charset="0"/>
              </a:rPr>
              <a:t>to</a:t>
            </a:r>
            <a:r>
              <a:rPr lang="nl-NL" dirty="0" smtClean="0">
                <a:solidFill>
                  <a:srgbClr val="10253F"/>
                </a:solidFill>
                <a:latin typeface="Calibri" pitchFamily="34" charset="0"/>
              </a:rPr>
              <a:t> </a:t>
            </a:r>
            <a:r>
              <a:rPr lang="nl-NL" dirty="0" err="1" smtClean="0">
                <a:solidFill>
                  <a:srgbClr val="10253F"/>
                </a:solidFill>
                <a:latin typeface="Calibri" pitchFamily="34" charset="0"/>
              </a:rPr>
              <a:t>Innovation</a:t>
            </a:r>
            <a:endParaRPr lang="nl-NL" dirty="0" smtClean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9" name="Subtitel 1"/>
          <p:cNvSpPr txBox="1">
            <a:spLocks/>
          </p:cNvSpPr>
          <p:nvPr/>
        </p:nvSpPr>
        <p:spPr bwMode="auto">
          <a:xfrm>
            <a:off x="485078" y="1761059"/>
            <a:ext cx="8597731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 smtClean="0">
                <a:solidFill>
                  <a:srgbClr val="009DE8"/>
                </a:solidFill>
                <a:latin typeface="Calibri" pitchFamily="34" charset="0"/>
              </a:rPr>
              <a:t>Berend van Veldhuizen</a:t>
            </a:r>
          </a:p>
        </p:txBody>
      </p:sp>
    </p:spTree>
    <p:extLst>
      <p:ext uri="{BB962C8B-B14F-4D97-AF65-F5344CB8AC3E}">
        <p14:creationId xmlns:p14="http://schemas.microsoft.com/office/powerpoint/2010/main" val="26210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9144000" cy="6858000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860425" y="2621409"/>
            <a:ext cx="5303443" cy="745066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400" b="0" i="0" kern="1200">
                <a:solidFill>
                  <a:srgbClr val="088AE0"/>
                </a:solidFill>
                <a:latin typeface="Calibri Light"/>
                <a:ea typeface="+mj-ea"/>
                <a:cs typeface="Calibri Light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9pPr>
          </a:lstStyle>
          <a:p>
            <a:r>
              <a:rPr lang="nl-NL" sz="3600" dirty="0" err="1" smtClean="0">
                <a:solidFill>
                  <a:schemeClr val="bg1"/>
                </a:solidFill>
              </a:rPr>
              <a:t>Unknown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nl-NL" sz="3600" dirty="0" err="1" smtClean="0">
                <a:solidFill>
                  <a:schemeClr val="bg1"/>
                </a:solidFill>
              </a:rPr>
              <a:t>unknowns</a:t>
            </a:r>
            <a:endParaRPr lang="nl-NL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 Delf SID\Documents\TU Delft\minor\introduction innovation\scale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576"/>
            <a:ext cx="9172297" cy="68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Titel 1"/>
          <p:cNvSpPr>
            <a:spLocks noGrp="1"/>
          </p:cNvSpPr>
          <p:nvPr>
            <p:ph type="title"/>
          </p:nvPr>
        </p:nvSpPr>
        <p:spPr>
          <a:xfrm>
            <a:off x="725654" y="524687"/>
            <a:ext cx="8229600" cy="1490133"/>
          </a:xfrm>
        </p:spPr>
        <p:txBody>
          <a:bodyPr/>
          <a:lstStyle/>
          <a:p>
            <a:r>
              <a:rPr lang="nl-NL" sz="3600" b="0" dirty="0" err="1" smtClean="0">
                <a:latin typeface="Calibri Light"/>
                <a:cs typeface="Calibri Light"/>
              </a:rPr>
              <a:t>Collingridge</a:t>
            </a:r>
            <a:r>
              <a:rPr lang="nl-NL" sz="3600" b="0" dirty="0" smtClean="0">
                <a:latin typeface="Calibri Light"/>
                <a:cs typeface="Calibri Light"/>
              </a:rPr>
              <a:t> Dilemma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37829" y="2358161"/>
            <a:ext cx="3980329" cy="1847496"/>
          </a:xfrm>
          <a:prstGeom prst="rect">
            <a:avLst/>
          </a:prstGeom>
        </p:spPr>
        <p:txBody>
          <a:bodyPr/>
          <a:lstStyle>
            <a:lvl1pPr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Technology is development -&gt; effects are hard to predict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Technology </a:t>
            </a:r>
            <a:r>
              <a:rPr lang="en-US" dirty="0" smtClean="0">
                <a:solidFill>
                  <a:schemeClr val="bg1"/>
                </a:solidFill>
              </a:rPr>
              <a:t>implemented </a:t>
            </a:r>
            <a:endParaRPr lang="en-US" dirty="0" smtClean="0">
              <a:solidFill>
                <a:schemeClr val="bg1"/>
              </a:solidFill>
            </a:endParaRPr>
          </a:p>
          <a:p>
            <a:pPr indent="0"/>
            <a:r>
              <a:rPr lang="en-US" dirty="0" smtClean="0">
                <a:solidFill>
                  <a:schemeClr val="bg1"/>
                </a:solidFill>
              </a:rPr>
              <a:t>-&gt; hard to make changes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4" r="642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375" y="559244"/>
            <a:ext cx="8229600" cy="1490133"/>
          </a:xfrm>
        </p:spPr>
        <p:txBody>
          <a:bodyPr/>
          <a:lstStyle/>
          <a:p>
            <a:r>
              <a:rPr lang="en-US" dirty="0" smtClean="0"/>
              <a:t>Approach to </a:t>
            </a:r>
            <a:r>
              <a:rPr lang="en-US" dirty="0" err="1" smtClean="0"/>
              <a:t>Collingridge</a:t>
            </a:r>
            <a:r>
              <a:rPr lang="en-US" dirty="0" smtClean="0"/>
              <a:t> </a:t>
            </a:r>
            <a:r>
              <a:rPr lang="en-US" dirty="0" err="1" smtClean="0"/>
              <a:t>dillema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5"/>
              <p:cNvSpPr txBox="1">
                <a:spLocks/>
              </p:cNvSpPr>
              <p:nvPr/>
            </p:nvSpPr>
            <p:spPr>
              <a:xfrm>
                <a:off x="564375" y="2652089"/>
                <a:ext cx="3980329" cy="1414944"/>
              </a:xfrm>
              <a:prstGeom prst="rect">
                <a:avLst/>
              </a:prstGeom>
            </p:spPr>
            <p:txBody>
              <a:bodyPr/>
              <a:lstStyle>
                <a:lvl1pPr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2400" kern="1200">
                    <a:solidFill>
                      <a:srgbClr val="3C3C3C"/>
                    </a:solidFill>
                    <a:latin typeface="Calibri"/>
                    <a:ea typeface="+mn-ea"/>
                    <a:cs typeface="Calibri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rgbClr val="3C3C3C"/>
                    </a:solidFill>
                    <a:latin typeface="Calibri"/>
                    <a:ea typeface="+mn-ea"/>
                    <a:cs typeface="Calibri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rgbClr val="3C3C3C"/>
                    </a:solidFill>
                    <a:latin typeface="Calibri"/>
                    <a:ea typeface="+mn-ea"/>
                    <a:cs typeface="Calibri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bg1"/>
                    </a:solidFill>
                    <a:latin typeface="Tahoma"/>
                    <a:ea typeface="+mn-ea"/>
                    <a:cs typeface="Tahoma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bg1"/>
                    </a:solidFill>
                    <a:latin typeface="Tahoma"/>
                    <a:ea typeface="+mn-ea"/>
                    <a:cs typeface="Tahoma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bg1"/>
                    </a:solidFill>
                  </a:rPr>
                  <a:t>Anticipation on risk</a:t>
                </a:r>
              </a:p>
              <a:p>
                <a:pPr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𝑅𝑖𝑠𝑘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𝑝𝑟𝑜𝑏𝑎𝑏𝑖𝑙𝑖𝑡𝑦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𝑒𝑓𝑓𝑒𝑐𝑡</m:t>
                      </m:r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indent="0"/>
                <a:r>
                  <a:rPr lang="en-US" dirty="0" smtClean="0">
                    <a:solidFill>
                      <a:schemeClr val="bg1"/>
                    </a:solidFill>
                  </a:rPr>
                  <a:t>Uncertainty &amp; ignorance</a:t>
                </a:r>
              </a:p>
              <a:p>
                <a:pPr indent="0"/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2652089"/>
                <a:ext cx="3980329" cy="1414944"/>
              </a:xfrm>
              <a:prstGeom prst="rect">
                <a:avLst/>
              </a:prstGeom>
              <a:blipFill rotWithShape="1">
                <a:blip r:embed="rId5"/>
                <a:stretch>
                  <a:fillRect l="-2450" t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64375" y="4236575"/>
            <a:ext cx="4572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Precautionary principle</a:t>
            </a:r>
          </a:p>
          <a:p>
            <a:pPr indent="0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Threats -&gt; measures</a:t>
            </a:r>
          </a:p>
          <a:p>
            <a:pPr indent="0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Incoherent &amp; ignorance</a:t>
            </a:r>
          </a:p>
        </p:txBody>
      </p:sp>
    </p:spTree>
    <p:extLst>
      <p:ext uri="{BB962C8B-B14F-4D97-AF65-F5344CB8AC3E}">
        <p14:creationId xmlns:p14="http://schemas.microsoft.com/office/powerpoint/2010/main" val="26429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3604"/>
          <a:stretch>
            <a:fillRect/>
          </a:stretch>
        </p:blipFill>
        <p:spPr/>
      </p:pic>
      <p:sp>
        <p:nvSpPr>
          <p:cNvPr id="11" name="Title 2"/>
          <p:cNvSpPr txBox="1">
            <a:spLocks/>
          </p:cNvSpPr>
          <p:nvPr/>
        </p:nvSpPr>
        <p:spPr bwMode="auto">
          <a:xfrm>
            <a:off x="241110" y="4576480"/>
            <a:ext cx="8229600" cy="149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400" b="0" i="0" kern="120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9pPr>
          </a:lstStyle>
          <a:p>
            <a:r>
              <a:rPr lang="en-US" sz="4400" dirty="0" smtClean="0">
                <a:solidFill>
                  <a:srgbClr val="2A2A2A"/>
                </a:solidFill>
              </a:rPr>
              <a:t>Alternative Approach</a:t>
            </a:r>
            <a:endParaRPr lang="en-US" sz="4400" dirty="0">
              <a:solidFill>
                <a:srgbClr val="2A2A2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10" y="579798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2A2A2A"/>
                </a:solidFill>
                <a:latin typeface="+mj-lt"/>
              </a:rPr>
              <a:t>Social experiment</a:t>
            </a:r>
            <a:endParaRPr lang="en-US" sz="2400" dirty="0">
              <a:solidFill>
                <a:srgbClr val="2A2A2A"/>
              </a:solidFill>
              <a:latin typeface="+mj-lt"/>
            </a:endParaRPr>
          </a:p>
          <a:p>
            <a:pPr indent="0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1" r="58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18531" y="654840"/>
            <a:ext cx="8229600" cy="149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400" b="0" i="0" kern="120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6D6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/>
              <a:t>What makes technology </a:t>
            </a:r>
            <a:r>
              <a:rPr lang="en-US" sz="4000" dirty="0" smtClean="0"/>
              <a:t>responsible?</a:t>
            </a:r>
            <a:endParaRPr lang="en-US" sz="40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96634" y="2368907"/>
            <a:ext cx="4976117" cy="1847496"/>
          </a:xfrm>
          <a:prstGeom prst="rect">
            <a:avLst/>
          </a:prstGeom>
        </p:spPr>
        <p:txBody>
          <a:bodyPr/>
          <a:lstStyle>
            <a:lvl1pPr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C3C3C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Absence of alternatives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Controllability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Informed consent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Proportionality of risks and benefits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2234"/>
            <a:ext cx="8229600" cy="1490133"/>
          </a:xfrm>
        </p:spPr>
        <p:txBody>
          <a:bodyPr/>
          <a:lstStyle/>
          <a:p>
            <a:r>
              <a:rPr lang="en-US" sz="4000" dirty="0" smtClean="0"/>
              <a:t>Case Study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16256" y="17916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1"/>
                </a:solidFill>
              </a:rPr>
              <a:t>  </a:t>
            </a:r>
            <a:r>
              <a:rPr lang="en-US" sz="2800" smtClean="0">
                <a:solidFill>
                  <a:schemeClr val="bg1"/>
                </a:solidFill>
              </a:rPr>
              <a:t>Risk </a:t>
            </a:r>
            <a:r>
              <a:rPr lang="en-US" sz="2800" dirty="0" err="1" smtClean="0">
                <a:solidFill>
                  <a:schemeClr val="bg1"/>
                </a:solidFill>
              </a:rPr>
              <a:t>estamation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Monitoring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Labelling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Continuity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U_online_basis_19-03">
  <a:themeElements>
    <a:clrScheme name="NewMediaCentre 07-2015">
      <a:dk1>
        <a:srgbClr val="545454"/>
      </a:dk1>
      <a:lt1>
        <a:srgbClr val="FFFFFF"/>
      </a:lt1>
      <a:dk2>
        <a:srgbClr val="2A2A2A"/>
      </a:dk2>
      <a:lt2>
        <a:srgbClr val="F0F0F0"/>
      </a:lt2>
      <a:accent1>
        <a:srgbClr val="009DE8"/>
      </a:accent1>
      <a:accent2>
        <a:srgbClr val="66B010"/>
      </a:accent2>
      <a:accent3>
        <a:srgbClr val="F09E01"/>
      </a:accent3>
      <a:accent4>
        <a:srgbClr val="EA5F1C"/>
      </a:accent4>
      <a:accent5>
        <a:srgbClr val="3C3C3C"/>
      </a:accent5>
      <a:accent6>
        <a:srgbClr val="122F73"/>
      </a:accent6>
      <a:hlink>
        <a:srgbClr val="6CD0FF"/>
      </a:hlink>
      <a:folHlink>
        <a:srgbClr val="CC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8AE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91</Words>
  <Application>Microsoft Office PowerPoint</Application>
  <PresentationFormat>On-screen Show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TU_online_basis_19-03</vt:lpstr>
      <vt:lpstr>PowerPoint Presentation</vt:lpstr>
      <vt:lpstr>PowerPoint Presentation</vt:lpstr>
      <vt:lpstr>Collingridge Dilemma</vt:lpstr>
      <vt:lpstr>Approach to Collingridge dillema</vt:lpstr>
      <vt:lpstr>PowerPoint Presentation</vt:lpstr>
      <vt:lpstr>PowerPoint Presentation</vt:lpstr>
      <vt:lpstr>Case Study</vt:lpstr>
    </vt:vector>
  </TitlesOfParts>
  <Company>NewMedia Centre TU Delft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Roland van Roijen</dc:creator>
  <cp:lastModifiedBy>TU Delf SID</cp:lastModifiedBy>
  <cp:revision>102</cp:revision>
  <dcterms:created xsi:type="dcterms:W3CDTF">2013-04-16T14:50:03Z</dcterms:created>
  <dcterms:modified xsi:type="dcterms:W3CDTF">2016-09-25T16:44:43Z</dcterms:modified>
</cp:coreProperties>
</file>