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61" r:id="rId3"/>
    <p:sldId id="263" r:id="rId4"/>
    <p:sldId id="270" r:id="rId5"/>
    <p:sldId id="264" r:id="rId6"/>
    <p:sldId id="267" r:id="rId7"/>
    <p:sldId id="269" r:id="rId8"/>
    <p:sldId id="265" r:id="rId9"/>
    <p:sldId id="268" r:id="rId10"/>
    <p:sldId id="266" r:id="rId11"/>
    <p:sldId id="272" r:id="rId12"/>
    <p:sldId id="271" r:id="rId13"/>
    <p:sldId id="274" r:id="rId14"/>
    <p:sldId id="262" r:id="rId15"/>
    <p:sldId id="259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7532"/>
    <a:srgbClr val="086E2F"/>
    <a:srgbClr val="007600"/>
    <a:srgbClr val="006600"/>
    <a:srgbClr val="0082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26CF7-BFB8-482C-9067-8934FDF7337C}" type="datetimeFigureOut">
              <a:rPr lang="nl-NL" smtClean="0"/>
              <a:t>17-11-2016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030A2C-5607-49BF-82FB-3B39A01A85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1284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Hoe</a:t>
            </a:r>
            <a:r>
              <a:rPr lang="nl-NL" baseline="0" dirty="0" smtClean="0"/>
              <a:t> het begon. </a:t>
            </a:r>
            <a:r>
              <a:rPr lang="nl-NL" baseline="0" dirty="0" err="1" smtClean="0"/>
              <a:t>Roteb</a:t>
            </a:r>
            <a:r>
              <a:rPr lang="nl-NL" baseline="0" dirty="0" smtClean="0"/>
              <a:t> had een project om alle afvalbakken onder de grond te brengen.</a:t>
            </a:r>
          </a:p>
          <a:p>
            <a:r>
              <a:rPr lang="nl-NL" baseline="0" dirty="0" smtClean="0"/>
              <a:t>Betonnen bakken gemaakt van beton wat vrij kwam van de sloop van flats op </a:t>
            </a:r>
            <a:r>
              <a:rPr lang="nl-NL" baseline="0" dirty="0" err="1" smtClean="0"/>
              <a:t>hoogvliet</a:t>
            </a:r>
            <a:r>
              <a:rPr lang="nl-NL" baseline="0" dirty="0" smtClean="0"/>
              <a:t> (Woonbron, Oranje en Den Boer beton).</a:t>
            </a:r>
          </a:p>
          <a:p>
            <a:r>
              <a:rPr lang="nl-NL" baseline="0" dirty="0" smtClean="0"/>
              <a:t>Mensen uit de sociale werkplaats krijgen een vaste aanstelling.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5868C-BB51-4F54-91CD-785AC1AC30BE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2582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Ontwerpprincipes gemaakt om circulair</a:t>
            </a:r>
            <a:r>
              <a:rPr lang="nl-NL" baseline="0" dirty="0" smtClean="0"/>
              <a:t> te bouwen, demontabel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5868C-BB51-4F54-91CD-785AC1AC30BE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9195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Ontwerpprincipes gemaakt om circulair</a:t>
            </a:r>
            <a:r>
              <a:rPr lang="nl-NL" baseline="0" dirty="0" smtClean="0"/>
              <a:t> te bouwen, demontabel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5868C-BB51-4F54-91CD-785AC1AC30BE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80499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Officiele</a:t>
            </a:r>
            <a:r>
              <a:rPr lang="nl-NL" dirty="0" smtClean="0"/>
              <a:t> stad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5868C-BB51-4F54-91CD-785AC1AC30BE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6306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 smtClean="0"/>
              <a:t>Officiele</a:t>
            </a:r>
            <a:r>
              <a:rPr lang="nl-NL" dirty="0" smtClean="0"/>
              <a:t> stad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5868C-BB51-4F54-91CD-785AC1AC30BE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4530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 smtClean="0"/>
              <a:t>Officiele</a:t>
            </a:r>
            <a:r>
              <a:rPr lang="nl-NL" dirty="0" smtClean="0"/>
              <a:t> stad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5868C-BB51-4F54-91CD-785AC1AC30BE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8736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 smtClean="0"/>
              <a:t>Officiele</a:t>
            </a:r>
            <a:r>
              <a:rPr lang="nl-NL" dirty="0" smtClean="0"/>
              <a:t> stad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5868C-BB51-4F54-91CD-785AC1AC30BE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3222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 smtClean="0"/>
              <a:t>Officiele</a:t>
            </a:r>
            <a:r>
              <a:rPr lang="nl-NL" dirty="0" smtClean="0"/>
              <a:t> stad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5868C-BB51-4F54-91CD-785AC1AC30BE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76072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 smtClean="0"/>
              <a:t>Officiele</a:t>
            </a:r>
            <a:r>
              <a:rPr lang="nl-NL" dirty="0" smtClean="0"/>
              <a:t> stad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5868C-BB51-4F54-91CD-785AC1AC30BE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0364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Hoe</a:t>
            </a:r>
            <a:r>
              <a:rPr lang="nl-NL" baseline="0" dirty="0" smtClean="0"/>
              <a:t> het begon. </a:t>
            </a:r>
            <a:r>
              <a:rPr lang="nl-NL" baseline="0" dirty="0" err="1" smtClean="0"/>
              <a:t>Roteb</a:t>
            </a:r>
            <a:r>
              <a:rPr lang="nl-NL" baseline="0" dirty="0" smtClean="0"/>
              <a:t> had een project om alle afvalbakken onder de grond te brengen.</a:t>
            </a:r>
          </a:p>
          <a:p>
            <a:r>
              <a:rPr lang="nl-NL" baseline="0" dirty="0" smtClean="0"/>
              <a:t>Betonnen bakken gemaakt van beton wat vrij kwam van de sloop van flats op </a:t>
            </a:r>
            <a:r>
              <a:rPr lang="nl-NL" baseline="0" dirty="0" err="1" smtClean="0"/>
              <a:t>hoogvliet</a:t>
            </a:r>
            <a:r>
              <a:rPr lang="nl-NL" baseline="0" dirty="0" smtClean="0"/>
              <a:t> (Woonbron, Oranje en Den Boer beton).</a:t>
            </a:r>
          </a:p>
          <a:p>
            <a:r>
              <a:rPr lang="nl-NL" baseline="0" dirty="0" smtClean="0"/>
              <a:t>Mensen uit de sociale werkplaats krijgen een vaste aanstelling.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5868C-BB51-4F54-91CD-785AC1AC30BE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8997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Op </a:t>
            </a:r>
            <a:r>
              <a:rPr lang="nl-NL" dirty="0" err="1" smtClean="0"/>
              <a:t>heijplaat</a:t>
            </a:r>
            <a:r>
              <a:rPr lang="nl-NL" dirty="0" smtClean="0"/>
              <a:t> de wijk fysiek en sociaal ontwikkeld.</a:t>
            </a:r>
          </a:p>
          <a:p>
            <a:r>
              <a:rPr lang="nl-NL" dirty="0" smtClean="0"/>
              <a:t>De markt betrokken om de fysieke stromen circulair te maken, baksteen, beton, kalkzandsteen…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5868C-BB51-4F54-91CD-785AC1AC30BE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0726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Op </a:t>
            </a:r>
            <a:r>
              <a:rPr lang="nl-NL" dirty="0" err="1" smtClean="0"/>
              <a:t>heijplaat</a:t>
            </a:r>
            <a:r>
              <a:rPr lang="nl-NL" dirty="0" smtClean="0"/>
              <a:t> de wijk fysiek en sociaal ontwikkeld.</a:t>
            </a:r>
          </a:p>
          <a:p>
            <a:r>
              <a:rPr lang="nl-NL" dirty="0" smtClean="0"/>
              <a:t>De markt betrokken om de fysieke stromen circulair te maken, baksteen, beton, kalkzandsteen…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5868C-BB51-4F54-91CD-785AC1AC30BE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1158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Op </a:t>
            </a:r>
            <a:r>
              <a:rPr lang="nl-NL" dirty="0" err="1" smtClean="0"/>
              <a:t>heijplaat</a:t>
            </a:r>
            <a:r>
              <a:rPr lang="nl-NL" dirty="0" smtClean="0"/>
              <a:t> de wijk fysiek en sociaal ontwikkeld.</a:t>
            </a:r>
          </a:p>
          <a:p>
            <a:r>
              <a:rPr lang="nl-NL" dirty="0" smtClean="0"/>
              <a:t>De markt betrokken om de fysieke stromen circulair te maken, baksteen, beton, kalkzandsteen…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5868C-BB51-4F54-91CD-785AC1AC30BE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5399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63ED29-BFFD-4D75-A6EE-E2E77F117A5A}" type="slidenum">
              <a:rPr lang="en-US"/>
              <a:pPr/>
              <a:t>8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027113" y="725488"/>
            <a:ext cx="4822825" cy="36179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6941" y="4585454"/>
            <a:ext cx="5043170" cy="434411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nl-NL" dirty="0" smtClean="0"/>
              <a:t>Oud handelskantoor in Rotterdam, gestript en vanuit oude materialen nieuw ingericht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69960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63ED29-BFFD-4D75-A6EE-E2E77F117A5A}" type="slidenum">
              <a:rPr lang="en-US"/>
              <a:pPr/>
              <a:t>9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027113" y="725488"/>
            <a:ext cx="4822825" cy="36179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6941" y="4585454"/>
            <a:ext cx="5043170" cy="434411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nl-NL" dirty="0" smtClean="0"/>
              <a:t>Oud handelskantoor in Rotterdam, gestript en vanuit oude materialen nieuw ingericht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99820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Ontwerpprincipes gemaakt om circulair</a:t>
            </a:r>
            <a:r>
              <a:rPr lang="nl-NL" baseline="0" dirty="0" smtClean="0"/>
              <a:t> te bouwen, demontabel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5868C-BB51-4F54-91CD-785AC1AC30BE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543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63ED29-BFFD-4D75-A6EE-E2E77F117A5A}" type="slidenum">
              <a:rPr lang="en-US"/>
              <a:pPr/>
              <a:t>11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027113" y="725488"/>
            <a:ext cx="4822825" cy="36179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6941" y="4585454"/>
            <a:ext cx="5043170" cy="434411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nl-NL" dirty="0" smtClean="0"/>
              <a:t>Oud handelskantoor in Rotterdam, gestript en vanuit oude materialen nieuw ingericht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34130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8CDFE-17D4-4761-9407-C5537BD96426}" type="datetimeFigureOut">
              <a:rPr lang="nl-NL" smtClean="0"/>
              <a:t>17-11-2016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FAD0-F46C-4A5B-9154-82ADB39F2A00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8CDFE-17D4-4761-9407-C5537BD96426}" type="datetimeFigureOut">
              <a:rPr lang="nl-NL" smtClean="0"/>
              <a:t>17-11-2016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FAD0-F46C-4A5B-9154-82ADB39F2A00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8CDFE-17D4-4761-9407-C5537BD96426}" type="datetimeFigureOut">
              <a:rPr lang="nl-NL" smtClean="0"/>
              <a:t>17-11-2016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FAD0-F46C-4A5B-9154-82ADB39F2A00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8CDFE-17D4-4761-9407-C5537BD96426}" type="datetimeFigureOut">
              <a:rPr lang="nl-NL" smtClean="0"/>
              <a:t>17-11-2016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FAD0-F46C-4A5B-9154-82ADB39F2A00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8CDFE-17D4-4761-9407-C5537BD96426}" type="datetimeFigureOut">
              <a:rPr lang="nl-NL" smtClean="0"/>
              <a:t>17-11-2016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FAD0-F46C-4A5B-9154-82ADB39F2A00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8CDFE-17D4-4761-9407-C5537BD96426}" type="datetimeFigureOut">
              <a:rPr lang="nl-NL" smtClean="0"/>
              <a:t>17-11-2016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FAD0-F46C-4A5B-9154-82ADB39F2A00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8CDFE-17D4-4761-9407-C5537BD96426}" type="datetimeFigureOut">
              <a:rPr lang="nl-NL" smtClean="0"/>
              <a:t>17-11-2016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FAD0-F46C-4A5B-9154-82ADB39F2A00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8CDFE-17D4-4761-9407-C5537BD96426}" type="datetimeFigureOut">
              <a:rPr lang="nl-NL" smtClean="0"/>
              <a:t>17-11-2016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FAD0-F46C-4A5B-9154-82ADB39F2A00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8CDFE-17D4-4761-9407-C5537BD96426}" type="datetimeFigureOut">
              <a:rPr lang="nl-NL" smtClean="0"/>
              <a:t>17-11-2016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FAD0-F46C-4A5B-9154-82ADB39F2A00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8CDFE-17D4-4761-9407-C5537BD96426}" type="datetimeFigureOut">
              <a:rPr lang="nl-NL" smtClean="0"/>
              <a:t>17-11-2016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FAD0-F46C-4A5B-9154-82ADB39F2A00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8CDFE-17D4-4761-9407-C5537BD96426}" type="datetimeFigureOut">
              <a:rPr lang="nl-NL" smtClean="0"/>
              <a:t>17-11-2016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4FAD0-F46C-4A5B-9154-82ADB39F2A00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8CDFE-17D4-4761-9407-C5537BD96426}" type="datetimeFigureOut">
              <a:rPr lang="nl-NL" smtClean="0"/>
              <a:t>17-11-2016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4FAD0-F46C-4A5B-9154-82ADB39F2A00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eroverwegen%20van%20vooruitgang-%20de%20circulaire%20economie.mp4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Cirkelstad%20animatie.mp4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jksoverheid.nl/documenten/rapporten/2016/09/14/bijlage-1-nederland-circulair-in-2050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utger Buch\Documents\ZAKELIJK\1. PROJECTEN\2. Cirkelstad Rotterdam\KOERS 2012_2014\3. Communicatie\Fotos\Cirkelstadtour\CirkelStad_04-06-2013_024.jpg"/>
          <p:cNvPicPr>
            <a:picLocks noChangeAspect="1" noChangeArrowheads="1"/>
          </p:cNvPicPr>
          <p:nvPr/>
        </p:nvPicPr>
        <p:blipFill>
          <a:blip r:embed="rId2" cstate="print"/>
          <a:srcRect b="9469"/>
          <a:stretch>
            <a:fillRect/>
          </a:stretch>
        </p:blipFill>
        <p:spPr bwMode="auto">
          <a:xfrm>
            <a:off x="0" y="0"/>
            <a:ext cx="11366126" cy="6858000"/>
          </a:xfrm>
          <a:prstGeom prst="rect">
            <a:avLst/>
          </a:prstGeom>
          <a:noFill/>
        </p:spPr>
      </p:pic>
      <p:sp>
        <p:nvSpPr>
          <p:cNvPr id="4" name="Rechthoek 3"/>
          <p:cNvSpPr/>
          <p:nvPr/>
        </p:nvSpPr>
        <p:spPr>
          <a:xfrm>
            <a:off x="0" y="0"/>
            <a:ext cx="9144000" cy="1340768"/>
          </a:xfrm>
          <a:prstGeom prst="rect">
            <a:avLst/>
          </a:prstGeom>
          <a:solidFill>
            <a:srgbClr val="097532"/>
          </a:solidFill>
          <a:ln>
            <a:solidFill>
              <a:srgbClr val="0975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611560" y="0"/>
            <a:ext cx="1971328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nl-NL" dirty="0" smtClean="0">
              <a:solidFill>
                <a:srgbClr val="097532"/>
              </a:solidFill>
            </a:endParaRPr>
          </a:p>
          <a:p>
            <a:pPr algn="ctr"/>
            <a:endParaRPr lang="nl-NL" dirty="0">
              <a:solidFill>
                <a:srgbClr val="097532"/>
              </a:solidFill>
            </a:endParaRPr>
          </a:p>
          <a:p>
            <a:pPr algn="ctr"/>
            <a:endParaRPr lang="nl-NL" dirty="0" smtClean="0">
              <a:solidFill>
                <a:srgbClr val="097532"/>
              </a:solidFill>
            </a:endParaRPr>
          </a:p>
          <a:p>
            <a:pPr algn="ctr"/>
            <a:endParaRPr lang="nl-NL" dirty="0">
              <a:solidFill>
                <a:srgbClr val="097532"/>
              </a:solidFill>
            </a:endParaRPr>
          </a:p>
          <a:p>
            <a:pPr algn="ctr"/>
            <a:endParaRPr lang="nl-NL" dirty="0" smtClean="0">
              <a:solidFill>
                <a:srgbClr val="097532"/>
              </a:solidFill>
            </a:endParaRPr>
          </a:p>
          <a:p>
            <a:pPr algn="ctr"/>
            <a:endParaRPr lang="nl-NL" dirty="0">
              <a:solidFill>
                <a:srgbClr val="097532"/>
              </a:solidFill>
            </a:endParaRPr>
          </a:p>
          <a:p>
            <a:pPr algn="ctr"/>
            <a:endParaRPr lang="nl-NL" sz="1200" dirty="0" smtClean="0">
              <a:solidFill>
                <a:srgbClr val="097532"/>
              </a:solidFill>
            </a:endParaRPr>
          </a:p>
          <a:p>
            <a:pPr algn="ctr"/>
            <a:endParaRPr lang="nl-NL" sz="1200" dirty="0" smtClean="0">
              <a:solidFill>
                <a:srgbClr val="097532"/>
              </a:solidFill>
            </a:endParaRPr>
          </a:p>
          <a:p>
            <a:pPr algn="ctr"/>
            <a:r>
              <a:rPr lang="nl-NL" sz="1400" dirty="0" smtClean="0">
                <a:solidFill>
                  <a:srgbClr val="097532"/>
                </a:solidFill>
              </a:rPr>
              <a:t>GEEN AFVAL GEEN UITVAL</a:t>
            </a:r>
            <a:endParaRPr lang="nl-NL" sz="2000" dirty="0" smtClean="0">
              <a:solidFill>
                <a:srgbClr val="097532"/>
              </a:solidFill>
            </a:endParaRPr>
          </a:p>
          <a:p>
            <a:pPr algn="ctr"/>
            <a:endParaRPr lang="nl-NL" dirty="0"/>
          </a:p>
          <a:p>
            <a:pPr algn="ctr"/>
            <a:endParaRPr lang="nl-NL" dirty="0" smtClean="0"/>
          </a:p>
          <a:p>
            <a:pPr algn="ctr"/>
            <a:endParaRPr lang="nl-NL" dirty="0"/>
          </a:p>
        </p:txBody>
      </p:sp>
      <p:pic>
        <p:nvPicPr>
          <p:cNvPr id="1027" name="Picture 3" descr="C:\Users\Rutger Buch\Documents\ZAKELIJK\1. PROJECTEN\2. Cirkelstad Rotterdam\ARCHIEF\archief tot en met 2011\LogoCirkelstadCMYK_alf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432" y="260648"/>
            <a:ext cx="1906496" cy="864000"/>
          </a:xfrm>
          <a:prstGeom prst="rect">
            <a:avLst/>
          </a:prstGeom>
          <a:noFill/>
        </p:spPr>
      </p:pic>
      <p:sp>
        <p:nvSpPr>
          <p:cNvPr id="9" name="Rechthoek 8"/>
          <p:cNvSpPr/>
          <p:nvPr/>
        </p:nvSpPr>
        <p:spPr>
          <a:xfrm>
            <a:off x="4355976" y="5013176"/>
            <a:ext cx="4535488" cy="1844824"/>
          </a:xfrm>
          <a:prstGeom prst="rect">
            <a:avLst/>
          </a:prstGeom>
          <a:solidFill>
            <a:srgbClr val="097532"/>
          </a:solidFill>
          <a:ln>
            <a:solidFill>
              <a:srgbClr val="0975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r>
              <a:rPr lang="nl-NL" b="1" dirty="0" smtClean="0"/>
              <a:t>Backcasting Cirkelstad Den Haag</a:t>
            </a:r>
            <a:endParaRPr lang="nl-NL" b="1" dirty="0"/>
          </a:p>
          <a:p>
            <a:endParaRPr lang="nl-NL" sz="1600" dirty="0" smtClean="0"/>
          </a:p>
          <a:p>
            <a:r>
              <a:rPr lang="nl-NL" sz="1600" dirty="0" smtClean="0"/>
              <a:t>Rutger Büch</a:t>
            </a:r>
            <a:endParaRPr lang="nl-NL" sz="1600" dirty="0"/>
          </a:p>
          <a:p>
            <a:r>
              <a:rPr lang="nl-NL" sz="1600" dirty="0" smtClean="0"/>
              <a:t>17 november 2016</a:t>
            </a:r>
            <a:endParaRPr lang="nl-NL" sz="1600" dirty="0" smtClean="0"/>
          </a:p>
          <a:p>
            <a:endParaRPr lang="nl-NL" sz="1600" dirty="0"/>
          </a:p>
          <a:p>
            <a:r>
              <a:rPr lang="nl-NL" sz="1600" dirty="0" err="1" smtClean="0"/>
              <a:t>www.cirkelstad.nl</a:t>
            </a:r>
            <a:r>
              <a:rPr lang="nl-NL" sz="1600" dirty="0" smtClean="0"/>
              <a:t>  info@</a:t>
            </a:r>
            <a:r>
              <a:rPr lang="nl-NL" sz="1600" dirty="0" err="1" smtClean="0"/>
              <a:t>cirkelstad.nl</a:t>
            </a:r>
            <a:r>
              <a:rPr lang="nl-NL" sz="1600" dirty="0" smtClean="0"/>
              <a:t>   085-003 </a:t>
            </a:r>
            <a:r>
              <a:rPr lang="nl-NL" sz="1600" dirty="0"/>
              <a:t>01 21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49 re use hou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0808" y="12721"/>
            <a:ext cx="15557449" cy="684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251520" y="260648"/>
            <a:ext cx="86409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4000" b="1" dirty="0" smtClean="0"/>
              <a:t>Design </a:t>
            </a:r>
            <a:r>
              <a:rPr lang="nl-NL" sz="4000" b="1" dirty="0" err="1" smtClean="0"/>
              <a:t>principles</a:t>
            </a:r>
            <a:endParaRPr lang="nl-NL" sz="4000" b="1" dirty="0"/>
          </a:p>
        </p:txBody>
      </p:sp>
      <p:sp>
        <p:nvSpPr>
          <p:cNvPr id="9" name="Rechthoek 8"/>
          <p:cNvSpPr>
            <a:spLocks/>
          </p:cNvSpPr>
          <p:nvPr/>
        </p:nvSpPr>
        <p:spPr>
          <a:xfrm>
            <a:off x="260464" y="908720"/>
            <a:ext cx="648072" cy="54000"/>
          </a:xfrm>
          <a:prstGeom prst="rect">
            <a:avLst/>
          </a:prstGeom>
          <a:solidFill>
            <a:srgbClr val="097532"/>
          </a:solidFill>
          <a:ln>
            <a:solidFill>
              <a:srgbClr val="0975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371690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fbeeldingsresultaat voor vechtclub x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9905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vak 12"/>
          <p:cNvSpPr txBox="1"/>
          <p:nvPr/>
        </p:nvSpPr>
        <p:spPr>
          <a:xfrm>
            <a:off x="251520" y="260648"/>
            <a:ext cx="86409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4000" b="1" dirty="0" err="1" smtClean="0"/>
              <a:t>Principles</a:t>
            </a:r>
            <a:r>
              <a:rPr lang="nl-NL" sz="4000" b="1" dirty="0" smtClean="0"/>
              <a:t>?</a:t>
            </a:r>
            <a:endParaRPr lang="nl-NL" sz="4000" b="1" dirty="0"/>
          </a:p>
        </p:txBody>
      </p:sp>
      <p:sp>
        <p:nvSpPr>
          <p:cNvPr id="14" name="Rechthoek 13"/>
          <p:cNvSpPr>
            <a:spLocks/>
          </p:cNvSpPr>
          <p:nvPr/>
        </p:nvSpPr>
        <p:spPr>
          <a:xfrm>
            <a:off x="260464" y="908720"/>
            <a:ext cx="648072" cy="54000"/>
          </a:xfrm>
          <a:prstGeom prst="rect">
            <a:avLst/>
          </a:prstGeom>
          <a:solidFill>
            <a:srgbClr val="097532"/>
          </a:solidFill>
          <a:ln>
            <a:solidFill>
              <a:srgbClr val="0975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24412771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/>
          <a:srcRect l="40471" t="18304" r="12375" b="16404"/>
          <a:stretch/>
        </p:blipFill>
        <p:spPr>
          <a:xfrm>
            <a:off x="238960" y="548823"/>
            <a:ext cx="8100392" cy="6309177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51520" y="260648"/>
            <a:ext cx="86409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4000" b="1" dirty="0" smtClean="0"/>
              <a:t>Design </a:t>
            </a:r>
            <a:r>
              <a:rPr lang="nl-NL" sz="4000" b="1" dirty="0" err="1" smtClean="0"/>
              <a:t>principles</a:t>
            </a:r>
            <a:endParaRPr lang="nl-NL" sz="4000" b="1" dirty="0"/>
          </a:p>
        </p:txBody>
      </p:sp>
      <p:sp>
        <p:nvSpPr>
          <p:cNvPr id="9" name="Rechthoek 8"/>
          <p:cNvSpPr>
            <a:spLocks/>
          </p:cNvSpPr>
          <p:nvPr/>
        </p:nvSpPr>
        <p:spPr>
          <a:xfrm>
            <a:off x="260464" y="908720"/>
            <a:ext cx="648072" cy="54000"/>
          </a:xfrm>
          <a:prstGeom prst="rect">
            <a:avLst/>
          </a:prstGeom>
          <a:solidFill>
            <a:srgbClr val="097532"/>
          </a:solidFill>
          <a:ln>
            <a:solidFill>
              <a:srgbClr val="0975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409318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abCity concept2 test @2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4744" y="1"/>
            <a:ext cx="155863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251520" y="260648"/>
            <a:ext cx="86409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4000" b="1" dirty="0" smtClean="0"/>
              <a:t>Thefundamentals.nl</a:t>
            </a:r>
            <a:endParaRPr lang="nl-NL" sz="4000" b="1" dirty="0"/>
          </a:p>
        </p:txBody>
      </p:sp>
      <p:sp>
        <p:nvSpPr>
          <p:cNvPr id="9" name="Rechthoek 8"/>
          <p:cNvSpPr>
            <a:spLocks/>
          </p:cNvSpPr>
          <p:nvPr/>
        </p:nvSpPr>
        <p:spPr>
          <a:xfrm>
            <a:off x="260464" y="908720"/>
            <a:ext cx="648072" cy="54000"/>
          </a:xfrm>
          <a:prstGeom prst="rect">
            <a:avLst/>
          </a:prstGeom>
          <a:solidFill>
            <a:srgbClr val="097532"/>
          </a:solidFill>
          <a:ln>
            <a:solidFill>
              <a:srgbClr val="0975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369224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>
            <a:spLocks/>
          </p:cNvSpPr>
          <p:nvPr/>
        </p:nvSpPr>
        <p:spPr>
          <a:xfrm>
            <a:off x="355060" y="980728"/>
            <a:ext cx="648072" cy="54000"/>
          </a:xfrm>
          <a:prstGeom prst="rect">
            <a:avLst/>
          </a:prstGeom>
          <a:solidFill>
            <a:srgbClr val="097532"/>
          </a:solidFill>
          <a:ln>
            <a:solidFill>
              <a:srgbClr val="0975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1600" dirty="0"/>
          </a:p>
        </p:txBody>
      </p:sp>
      <p:sp>
        <p:nvSpPr>
          <p:cNvPr id="7" name="Tekstvak 6"/>
          <p:cNvSpPr txBox="1"/>
          <p:nvPr/>
        </p:nvSpPr>
        <p:spPr>
          <a:xfrm>
            <a:off x="251520" y="260648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/>
              <a:t>‘</a:t>
            </a:r>
            <a:r>
              <a:rPr lang="nl-NL" sz="4000" b="1" dirty="0" err="1" smtClean="0"/>
              <a:t>the</a:t>
            </a:r>
            <a:r>
              <a:rPr lang="nl-NL" sz="4000" b="1" dirty="0" smtClean="0"/>
              <a:t> </a:t>
            </a:r>
            <a:r>
              <a:rPr lang="nl-NL" sz="4000" b="1" dirty="0" err="1" smtClean="0"/>
              <a:t>year</a:t>
            </a:r>
            <a:r>
              <a:rPr lang="nl-NL" sz="4000" b="1" dirty="0" smtClean="0"/>
              <a:t> </a:t>
            </a:r>
            <a:r>
              <a:rPr lang="nl-NL" sz="4000" b="1" dirty="0" smtClean="0"/>
              <a:t>2050</a:t>
            </a:r>
            <a:r>
              <a:rPr lang="nl-NL" sz="4000" b="1" dirty="0" smtClean="0"/>
              <a:t>’</a:t>
            </a:r>
            <a:endParaRPr lang="nl-NL" sz="4000" b="1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" t="13051" r="9071"/>
          <a:stretch>
            <a:fillRect/>
          </a:stretch>
        </p:blipFill>
        <p:spPr bwMode="auto">
          <a:xfrm>
            <a:off x="0" y="1628800"/>
            <a:ext cx="9144000" cy="47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160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/>
          <a:srcRect l="5656" t="4900" r="5357" b="9002"/>
          <a:stretch/>
        </p:blipFill>
        <p:spPr>
          <a:xfrm>
            <a:off x="-3444655" y="-99392"/>
            <a:ext cx="12783501" cy="6957392"/>
          </a:xfrm>
          <a:prstGeom prst="rect">
            <a:avLst/>
          </a:prstGeom>
        </p:spPr>
      </p:pic>
      <p:sp>
        <p:nvSpPr>
          <p:cNvPr id="9" name="Rechthoek 8"/>
          <p:cNvSpPr>
            <a:spLocks/>
          </p:cNvSpPr>
          <p:nvPr/>
        </p:nvSpPr>
        <p:spPr>
          <a:xfrm>
            <a:off x="355060" y="980728"/>
            <a:ext cx="648072" cy="54000"/>
          </a:xfrm>
          <a:prstGeom prst="rect">
            <a:avLst/>
          </a:prstGeom>
          <a:solidFill>
            <a:srgbClr val="097532"/>
          </a:solidFill>
          <a:ln>
            <a:solidFill>
              <a:srgbClr val="0975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1600" dirty="0"/>
          </a:p>
        </p:txBody>
      </p:sp>
      <p:sp>
        <p:nvSpPr>
          <p:cNvPr id="7" name="Tekstvak 6"/>
          <p:cNvSpPr txBox="1"/>
          <p:nvPr/>
        </p:nvSpPr>
        <p:spPr>
          <a:xfrm>
            <a:off x="251520" y="260648"/>
            <a:ext cx="86409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4000" b="1" dirty="0" err="1" smtClean="0"/>
              <a:t>Linear</a:t>
            </a:r>
            <a:r>
              <a:rPr lang="nl-NL" sz="4000" b="1" dirty="0" smtClean="0"/>
              <a:t> </a:t>
            </a:r>
            <a:r>
              <a:rPr lang="nl-NL" sz="4000" b="1" dirty="0" err="1" smtClean="0"/>
              <a:t>vs</a:t>
            </a:r>
            <a:r>
              <a:rPr lang="nl-NL" sz="4000" b="1" dirty="0" smtClean="0"/>
              <a:t> </a:t>
            </a:r>
            <a:r>
              <a:rPr lang="nl-NL" sz="4000" b="1" dirty="0" err="1" smtClean="0"/>
              <a:t>circular</a:t>
            </a:r>
            <a:endParaRPr lang="nl-NL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408" y="0"/>
            <a:ext cx="10287000" cy="685800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51520" y="260648"/>
            <a:ext cx="86409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4000" b="1" dirty="0" err="1" smtClean="0"/>
              <a:t>Who</a:t>
            </a:r>
            <a:r>
              <a:rPr lang="nl-NL" sz="4000" b="1" dirty="0" smtClean="0"/>
              <a:t> is…</a:t>
            </a:r>
            <a:endParaRPr lang="nl-NL" sz="4000" b="1" dirty="0"/>
          </a:p>
        </p:txBody>
      </p:sp>
      <p:sp>
        <p:nvSpPr>
          <p:cNvPr id="9" name="Rechthoek 8"/>
          <p:cNvSpPr>
            <a:spLocks/>
          </p:cNvSpPr>
          <p:nvPr/>
        </p:nvSpPr>
        <p:spPr>
          <a:xfrm>
            <a:off x="260464" y="908720"/>
            <a:ext cx="648072" cy="54000"/>
          </a:xfrm>
          <a:prstGeom prst="rect">
            <a:avLst/>
          </a:prstGeom>
          <a:solidFill>
            <a:srgbClr val="097532"/>
          </a:solidFill>
          <a:ln>
            <a:solidFill>
              <a:srgbClr val="0975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187995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9192" y="1"/>
            <a:ext cx="15630546" cy="687744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51520" y="260648"/>
            <a:ext cx="86409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4000" b="1" dirty="0" smtClean="0"/>
              <a:t>Amsterdam</a:t>
            </a:r>
            <a:endParaRPr lang="nl-NL" sz="4000" b="1" dirty="0"/>
          </a:p>
        </p:txBody>
      </p:sp>
      <p:sp>
        <p:nvSpPr>
          <p:cNvPr id="9" name="Rechthoek 8"/>
          <p:cNvSpPr>
            <a:spLocks/>
          </p:cNvSpPr>
          <p:nvPr/>
        </p:nvSpPr>
        <p:spPr>
          <a:xfrm>
            <a:off x="260464" y="908720"/>
            <a:ext cx="648072" cy="54000"/>
          </a:xfrm>
          <a:prstGeom prst="rect">
            <a:avLst/>
          </a:prstGeom>
          <a:solidFill>
            <a:srgbClr val="097532"/>
          </a:solidFill>
          <a:ln>
            <a:solidFill>
              <a:srgbClr val="0975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229219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648" y="9160"/>
            <a:ext cx="11514331" cy="6891152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51520" y="260648"/>
            <a:ext cx="86409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4000" b="1" dirty="0" smtClean="0"/>
              <a:t>Drechtsteden</a:t>
            </a:r>
            <a:endParaRPr lang="nl-NL" sz="4000" b="1" dirty="0"/>
          </a:p>
        </p:txBody>
      </p:sp>
      <p:sp>
        <p:nvSpPr>
          <p:cNvPr id="9" name="Rechthoek 8"/>
          <p:cNvSpPr>
            <a:spLocks/>
          </p:cNvSpPr>
          <p:nvPr/>
        </p:nvSpPr>
        <p:spPr>
          <a:xfrm>
            <a:off x="260464" y="908720"/>
            <a:ext cx="648072" cy="54000"/>
          </a:xfrm>
          <a:prstGeom prst="rect">
            <a:avLst/>
          </a:prstGeom>
          <a:solidFill>
            <a:srgbClr val="097532"/>
          </a:solidFill>
          <a:ln>
            <a:solidFill>
              <a:srgbClr val="0975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142452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7494" y="-22888"/>
            <a:ext cx="12018988" cy="685456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51520" y="260648"/>
            <a:ext cx="86409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4000" b="1" dirty="0" smtClean="0"/>
              <a:t>Utrecht</a:t>
            </a:r>
            <a:endParaRPr lang="nl-NL" sz="4000" b="1" dirty="0"/>
          </a:p>
        </p:txBody>
      </p:sp>
      <p:sp>
        <p:nvSpPr>
          <p:cNvPr id="9" name="Rechthoek 8"/>
          <p:cNvSpPr>
            <a:spLocks/>
          </p:cNvSpPr>
          <p:nvPr/>
        </p:nvSpPr>
        <p:spPr>
          <a:xfrm>
            <a:off x="260464" y="908720"/>
            <a:ext cx="648072" cy="54000"/>
          </a:xfrm>
          <a:prstGeom prst="rect">
            <a:avLst/>
          </a:prstGeom>
          <a:solidFill>
            <a:srgbClr val="097532"/>
          </a:solidFill>
          <a:ln>
            <a:solidFill>
              <a:srgbClr val="0975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212078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utger Buch\Documents\ZAKELIJK\1. PROJECTEN\2. Cirkelstad Rotterdam\KOERS 2012_2014\3. Communicatie\Fotos\Cirkelstadtour\CirkelStad_04-06-2013_024.jpg"/>
          <p:cNvPicPr>
            <a:picLocks noChangeAspect="1" noChangeArrowheads="1"/>
          </p:cNvPicPr>
          <p:nvPr/>
        </p:nvPicPr>
        <p:blipFill>
          <a:blip r:embed="rId2" cstate="print"/>
          <a:srcRect b="9469"/>
          <a:stretch>
            <a:fillRect/>
          </a:stretch>
        </p:blipFill>
        <p:spPr bwMode="auto">
          <a:xfrm>
            <a:off x="0" y="0"/>
            <a:ext cx="11366126" cy="6858000"/>
          </a:xfrm>
          <a:prstGeom prst="rect">
            <a:avLst/>
          </a:prstGeom>
          <a:noFill/>
        </p:spPr>
      </p:pic>
      <p:sp>
        <p:nvSpPr>
          <p:cNvPr id="7" name="Tekstvak 6"/>
          <p:cNvSpPr txBox="1"/>
          <p:nvPr/>
        </p:nvSpPr>
        <p:spPr>
          <a:xfrm>
            <a:off x="251520" y="260648"/>
            <a:ext cx="86409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4000" b="1" dirty="0" smtClean="0"/>
              <a:t>Cirkelstad</a:t>
            </a:r>
            <a:endParaRPr lang="nl-NL" sz="4000" b="1" dirty="0"/>
          </a:p>
        </p:txBody>
      </p:sp>
      <p:sp>
        <p:nvSpPr>
          <p:cNvPr id="8" name="Tekstvak 7"/>
          <p:cNvSpPr txBox="1"/>
          <p:nvPr/>
        </p:nvSpPr>
        <p:spPr>
          <a:xfrm>
            <a:off x="251520" y="1393612"/>
            <a:ext cx="8640960" cy="26930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576"/>
              </a:spcBef>
              <a:buFont typeface="+mj-lt"/>
              <a:buAutoNum type="arabicPeriod"/>
              <a:defRPr/>
            </a:pPr>
            <a:r>
              <a:rPr lang="nl-NL" sz="2400" dirty="0" smtClean="0"/>
              <a:t>10 </a:t>
            </a:r>
            <a:r>
              <a:rPr lang="nl-NL" sz="2400" dirty="0" err="1" smtClean="0"/>
              <a:t>years</a:t>
            </a:r>
            <a:r>
              <a:rPr lang="nl-NL" sz="2400" dirty="0" smtClean="0"/>
              <a:t> of </a:t>
            </a:r>
            <a:r>
              <a:rPr lang="nl-NL" sz="2400" dirty="0" err="1" smtClean="0"/>
              <a:t>experience</a:t>
            </a:r>
            <a:endParaRPr lang="nl-NL" sz="2400" dirty="0" smtClean="0"/>
          </a:p>
          <a:p>
            <a:pPr marL="457200" indent="-457200">
              <a:spcBef>
                <a:spcPts val="576"/>
              </a:spcBef>
              <a:buFont typeface="+mj-lt"/>
              <a:buAutoNum type="arabicPeriod"/>
              <a:defRPr/>
            </a:pPr>
            <a:endParaRPr lang="nl-NL" sz="2400" dirty="0" smtClean="0"/>
          </a:p>
          <a:p>
            <a:pPr marL="457200" indent="-457200">
              <a:spcBef>
                <a:spcPts val="576"/>
              </a:spcBef>
              <a:buFont typeface="+mj-lt"/>
              <a:buAutoNum type="arabicPeriod"/>
              <a:defRPr/>
            </a:pPr>
            <a:r>
              <a:rPr lang="nl-NL" sz="2400" dirty="0" err="1" smtClean="0"/>
              <a:t>Who</a:t>
            </a:r>
            <a:r>
              <a:rPr lang="nl-NL" sz="2400" dirty="0" smtClean="0"/>
              <a:t> is Cirkelstad?</a:t>
            </a:r>
            <a:endParaRPr lang="nl-NL" sz="2400" dirty="0"/>
          </a:p>
          <a:p>
            <a:pPr marL="457200" indent="-457200">
              <a:spcBef>
                <a:spcPts val="576"/>
              </a:spcBef>
              <a:buFont typeface="+mj-lt"/>
              <a:buAutoNum type="arabicPeriod"/>
              <a:defRPr/>
            </a:pPr>
            <a:endParaRPr lang="nl-NL" sz="2400" dirty="0" smtClean="0"/>
          </a:p>
          <a:p>
            <a:pPr marL="457200" indent="-457200">
              <a:spcBef>
                <a:spcPts val="576"/>
              </a:spcBef>
              <a:buFont typeface="+mj-lt"/>
              <a:buAutoNum type="arabicPeriod"/>
              <a:defRPr/>
            </a:pPr>
            <a:r>
              <a:rPr lang="nl-NL" sz="2400" dirty="0" smtClean="0"/>
              <a:t>The </a:t>
            </a:r>
            <a:r>
              <a:rPr lang="nl-NL" sz="2400" dirty="0" err="1" smtClean="0"/>
              <a:t>assignment</a:t>
            </a:r>
            <a:endParaRPr lang="nl-NL" sz="2400" dirty="0" smtClean="0"/>
          </a:p>
          <a:p>
            <a:pPr>
              <a:spcBef>
                <a:spcPts val="576"/>
              </a:spcBef>
              <a:defRPr/>
            </a:pPr>
            <a:endParaRPr lang="nl-NL" sz="2400" dirty="0"/>
          </a:p>
        </p:txBody>
      </p:sp>
      <p:sp>
        <p:nvSpPr>
          <p:cNvPr id="9" name="Rechthoek 8"/>
          <p:cNvSpPr>
            <a:spLocks/>
          </p:cNvSpPr>
          <p:nvPr/>
        </p:nvSpPr>
        <p:spPr>
          <a:xfrm>
            <a:off x="263620" y="908440"/>
            <a:ext cx="648072" cy="54000"/>
          </a:xfrm>
          <a:prstGeom prst="rect">
            <a:avLst/>
          </a:prstGeom>
          <a:solidFill>
            <a:srgbClr val="097532"/>
          </a:solidFill>
          <a:ln>
            <a:solidFill>
              <a:srgbClr val="0975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218243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3"/>
          <a:srcRect l="8201" t="14758" r="28638" b="7419"/>
          <a:stretch/>
        </p:blipFill>
        <p:spPr>
          <a:xfrm rot="520485">
            <a:off x="481688" y="1047284"/>
            <a:ext cx="8038960" cy="5571556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51520" y="260648"/>
            <a:ext cx="86409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4000" b="1" dirty="0" smtClean="0"/>
              <a:t>Den Haag 2 december</a:t>
            </a:r>
            <a:endParaRPr lang="nl-NL" sz="4000" b="1" dirty="0"/>
          </a:p>
        </p:txBody>
      </p:sp>
      <p:sp>
        <p:nvSpPr>
          <p:cNvPr id="9" name="Rechthoek 8"/>
          <p:cNvSpPr>
            <a:spLocks/>
          </p:cNvSpPr>
          <p:nvPr/>
        </p:nvSpPr>
        <p:spPr>
          <a:xfrm>
            <a:off x="260464" y="908720"/>
            <a:ext cx="648072" cy="54000"/>
          </a:xfrm>
          <a:prstGeom prst="rect">
            <a:avLst/>
          </a:prstGeom>
          <a:solidFill>
            <a:srgbClr val="097532"/>
          </a:solidFill>
          <a:ln>
            <a:solidFill>
              <a:srgbClr val="0975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108243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/>
          <p:cNvSpPr txBox="1"/>
          <p:nvPr/>
        </p:nvSpPr>
        <p:spPr>
          <a:xfrm>
            <a:off x="251520" y="260648"/>
            <a:ext cx="86409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4000" b="1" dirty="0" err="1" smtClean="0"/>
              <a:t>What</a:t>
            </a:r>
            <a:r>
              <a:rPr lang="nl-NL" sz="4000" b="1" dirty="0" smtClean="0"/>
              <a:t> we do…</a:t>
            </a:r>
            <a:endParaRPr lang="nl-NL" sz="4000" b="1" dirty="0"/>
          </a:p>
        </p:txBody>
      </p:sp>
      <p:sp>
        <p:nvSpPr>
          <p:cNvPr id="9" name="Rechthoek 8"/>
          <p:cNvSpPr>
            <a:spLocks/>
          </p:cNvSpPr>
          <p:nvPr/>
        </p:nvSpPr>
        <p:spPr>
          <a:xfrm>
            <a:off x="260464" y="908720"/>
            <a:ext cx="648072" cy="54000"/>
          </a:xfrm>
          <a:prstGeom prst="rect">
            <a:avLst/>
          </a:prstGeom>
          <a:solidFill>
            <a:srgbClr val="097532"/>
          </a:solidFill>
          <a:ln>
            <a:solidFill>
              <a:srgbClr val="0975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1600" dirty="0"/>
          </a:p>
        </p:txBody>
      </p:sp>
      <p:pic>
        <p:nvPicPr>
          <p:cNvPr id="2" name="Afbeelding 1">
            <a:hlinkClick r:id="rId3" action="ppaction://hlinkfile"/>
          </p:cNvPr>
          <p:cNvPicPr>
            <a:picLocks noChangeAspect="1"/>
          </p:cNvPicPr>
          <p:nvPr/>
        </p:nvPicPr>
        <p:blipFill rotWithShape="1">
          <a:blip r:embed="rId4"/>
          <a:srcRect l="5118" t="5600" r="9973" b="7581"/>
          <a:stretch/>
        </p:blipFill>
        <p:spPr>
          <a:xfrm>
            <a:off x="-1873225" y="-1501723"/>
            <a:ext cx="14582129" cy="838710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51520" y="260648"/>
            <a:ext cx="86409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4000" b="1" dirty="0"/>
              <a:t>C</a:t>
            </a:r>
            <a:r>
              <a:rPr lang="nl-NL" sz="4000" b="1" dirty="0" smtClean="0"/>
              <a:t>ross </a:t>
            </a:r>
            <a:r>
              <a:rPr lang="nl-NL" sz="4000" b="1" dirty="0" err="1" smtClean="0"/>
              <a:t>sectoral</a:t>
            </a:r>
            <a:r>
              <a:rPr lang="nl-NL" sz="4000" b="1" dirty="0" smtClean="0"/>
              <a:t> </a:t>
            </a:r>
            <a:r>
              <a:rPr lang="nl-NL" sz="4000" b="1" dirty="0" err="1" smtClean="0"/>
              <a:t>co-operation</a:t>
            </a:r>
            <a:endParaRPr lang="nl-NL" sz="4000" b="1" dirty="0"/>
          </a:p>
        </p:txBody>
      </p:sp>
      <p:sp>
        <p:nvSpPr>
          <p:cNvPr id="8" name="Rechthoek 7"/>
          <p:cNvSpPr>
            <a:spLocks/>
          </p:cNvSpPr>
          <p:nvPr/>
        </p:nvSpPr>
        <p:spPr>
          <a:xfrm>
            <a:off x="263620" y="908440"/>
            <a:ext cx="648072" cy="54000"/>
          </a:xfrm>
          <a:prstGeom prst="rect">
            <a:avLst/>
          </a:prstGeom>
          <a:solidFill>
            <a:srgbClr val="097532"/>
          </a:solidFill>
          <a:ln>
            <a:solidFill>
              <a:srgbClr val="0975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98243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utger Buch\Documents\ZAKELIJK\1. PROJECTEN\2. Cirkelstad Rotterdam\KOERS 2012_2014\3. Communicatie\Fotos\Cirkelstadtour\CirkelStad_04-06-2013_024.jpg"/>
          <p:cNvPicPr>
            <a:picLocks noChangeAspect="1" noChangeArrowheads="1"/>
          </p:cNvPicPr>
          <p:nvPr/>
        </p:nvPicPr>
        <p:blipFill>
          <a:blip r:embed="rId2" cstate="print"/>
          <a:srcRect b="9469"/>
          <a:stretch>
            <a:fillRect/>
          </a:stretch>
        </p:blipFill>
        <p:spPr bwMode="auto">
          <a:xfrm>
            <a:off x="0" y="0"/>
            <a:ext cx="11366126" cy="6858000"/>
          </a:xfrm>
          <a:prstGeom prst="rect">
            <a:avLst/>
          </a:prstGeom>
          <a:noFill/>
        </p:spPr>
      </p:pic>
      <p:sp>
        <p:nvSpPr>
          <p:cNvPr id="7" name="Tekstvak 6"/>
          <p:cNvSpPr txBox="1"/>
          <p:nvPr/>
        </p:nvSpPr>
        <p:spPr>
          <a:xfrm>
            <a:off x="251520" y="260648"/>
            <a:ext cx="86409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4000" b="1" dirty="0" smtClean="0"/>
              <a:t>The </a:t>
            </a:r>
            <a:r>
              <a:rPr lang="nl-NL" sz="4000" b="1" dirty="0" err="1" smtClean="0"/>
              <a:t>assignment</a:t>
            </a:r>
            <a:endParaRPr lang="nl-NL" sz="4000" b="1" dirty="0"/>
          </a:p>
        </p:txBody>
      </p:sp>
      <p:sp>
        <p:nvSpPr>
          <p:cNvPr id="8" name="Tekstvak 7"/>
          <p:cNvSpPr txBox="1"/>
          <p:nvPr/>
        </p:nvSpPr>
        <p:spPr>
          <a:xfrm>
            <a:off x="251520" y="1393612"/>
            <a:ext cx="8640960" cy="39549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576"/>
              </a:spcBef>
              <a:buFont typeface="+mj-lt"/>
              <a:buAutoNum type="arabicPeriod"/>
              <a:defRPr/>
            </a:pPr>
            <a:r>
              <a:rPr lang="nl-NL" sz="2400" dirty="0" err="1" smtClean="0"/>
              <a:t>Give</a:t>
            </a:r>
            <a:r>
              <a:rPr lang="nl-NL" sz="2400" dirty="0" smtClean="0"/>
              <a:t> </a:t>
            </a:r>
            <a:r>
              <a:rPr lang="nl-NL" sz="2400" dirty="0" err="1" smtClean="0"/>
              <a:t>us</a:t>
            </a:r>
            <a:r>
              <a:rPr lang="nl-NL" sz="2400" dirty="0" smtClean="0"/>
              <a:t> </a:t>
            </a:r>
            <a:r>
              <a:rPr lang="nl-NL" sz="2400" dirty="0" err="1" smtClean="0"/>
              <a:t>the</a:t>
            </a:r>
            <a:r>
              <a:rPr lang="nl-NL" sz="2400" dirty="0" smtClean="0"/>
              <a:t> </a:t>
            </a:r>
            <a:r>
              <a:rPr lang="nl-NL" sz="2400" dirty="0" err="1" smtClean="0"/>
              <a:t>perspective</a:t>
            </a:r>
            <a:r>
              <a:rPr lang="nl-NL" sz="2400" dirty="0" smtClean="0"/>
              <a:t> of </a:t>
            </a:r>
            <a:r>
              <a:rPr lang="nl-NL" sz="2400" dirty="0" err="1" smtClean="0"/>
              <a:t>circular</a:t>
            </a:r>
            <a:r>
              <a:rPr lang="nl-NL" sz="2400" dirty="0" smtClean="0"/>
              <a:t> Den Haag (</a:t>
            </a:r>
            <a:r>
              <a:rPr lang="nl-NL" sz="2400" dirty="0" smtClean="0"/>
              <a:t>2050 streams </a:t>
            </a:r>
            <a:r>
              <a:rPr lang="nl-NL" sz="2400" dirty="0" err="1" smtClean="0"/>
              <a:t>defined</a:t>
            </a:r>
            <a:r>
              <a:rPr lang="nl-NL" sz="2400" dirty="0" smtClean="0"/>
              <a:t>)</a:t>
            </a:r>
          </a:p>
          <a:p>
            <a:pPr marL="457200" indent="-457200">
              <a:spcBef>
                <a:spcPts val="576"/>
              </a:spcBef>
              <a:buFont typeface="+mj-lt"/>
              <a:buAutoNum type="arabicPeriod"/>
              <a:defRPr/>
            </a:pPr>
            <a:endParaRPr lang="nl-NL" sz="2400" dirty="0" smtClean="0"/>
          </a:p>
          <a:p>
            <a:pPr marL="457200" indent="-457200">
              <a:spcBef>
                <a:spcPts val="576"/>
              </a:spcBef>
              <a:buFont typeface="+mj-lt"/>
              <a:buAutoNum type="arabicPeriod"/>
              <a:defRPr/>
            </a:pPr>
            <a:r>
              <a:rPr lang="nl-NL" sz="2400" dirty="0" err="1"/>
              <a:t>What</a:t>
            </a:r>
            <a:r>
              <a:rPr lang="nl-NL" sz="2400" dirty="0"/>
              <a:t> </a:t>
            </a:r>
            <a:r>
              <a:rPr lang="nl-NL" sz="2400" dirty="0" err="1"/>
              <a:t>should</a:t>
            </a:r>
            <a:r>
              <a:rPr lang="nl-NL" sz="2400" dirty="0"/>
              <a:t> </a:t>
            </a:r>
            <a:r>
              <a:rPr lang="nl-NL" sz="2400" dirty="0" err="1"/>
              <a:t>be</a:t>
            </a:r>
            <a:r>
              <a:rPr lang="nl-NL" sz="2400" dirty="0"/>
              <a:t> </a:t>
            </a:r>
            <a:r>
              <a:rPr lang="nl-NL" sz="2400" dirty="0" err="1"/>
              <a:t>our</a:t>
            </a:r>
            <a:r>
              <a:rPr lang="nl-NL" sz="2400" dirty="0"/>
              <a:t> next step (</a:t>
            </a:r>
            <a:r>
              <a:rPr lang="nl-NL" sz="2400" dirty="0" smtClean="0"/>
              <a:t>2017/2018)</a:t>
            </a:r>
            <a:endParaRPr lang="nl-NL" sz="2400" dirty="0"/>
          </a:p>
          <a:p>
            <a:pPr marL="914400" lvl="1" indent="-457200">
              <a:spcBef>
                <a:spcPts val="576"/>
              </a:spcBef>
              <a:buFont typeface="+mj-lt"/>
              <a:buAutoNum type="arabicPeriod"/>
              <a:defRPr/>
            </a:pPr>
            <a:r>
              <a:rPr lang="nl-NL" sz="2400" dirty="0"/>
              <a:t>(let </a:t>
            </a:r>
            <a:r>
              <a:rPr lang="nl-NL" sz="2400" dirty="0" err="1"/>
              <a:t>us</a:t>
            </a:r>
            <a:r>
              <a:rPr lang="nl-NL" sz="2400" dirty="0"/>
              <a:t>) Meet new </a:t>
            </a:r>
            <a:r>
              <a:rPr lang="nl-NL" sz="2400" dirty="0" err="1"/>
              <a:t>people</a:t>
            </a:r>
            <a:r>
              <a:rPr lang="nl-NL" sz="2400" dirty="0"/>
              <a:t> in </a:t>
            </a:r>
            <a:r>
              <a:rPr lang="nl-NL" sz="2400" dirty="0" err="1"/>
              <a:t>this</a:t>
            </a:r>
            <a:r>
              <a:rPr lang="nl-NL" sz="2400" dirty="0"/>
              <a:t> </a:t>
            </a:r>
            <a:r>
              <a:rPr lang="nl-NL" sz="2400" dirty="0" err="1"/>
              <a:t>transition</a:t>
            </a:r>
            <a:r>
              <a:rPr lang="nl-NL" sz="2400" dirty="0"/>
              <a:t> (innovators)</a:t>
            </a:r>
          </a:p>
          <a:p>
            <a:pPr marL="914400" lvl="1" indent="-457200">
              <a:spcBef>
                <a:spcPts val="576"/>
              </a:spcBef>
              <a:buFont typeface="+mj-lt"/>
              <a:buAutoNum type="arabicPeriod"/>
              <a:defRPr/>
            </a:pPr>
            <a:r>
              <a:rPr lang="nl-NL" sz="2400" dirty="0" smtClean="0"/>
              <a:t>(let </a:t>
            </a:r>
            <a:r>
              <a:rPr lang="nl-NL" sz="2400" dirty="0" err="1"/>
              <a:t>us</a:t>
            </a:r>
            <a:r>
              <a:rPr lang="nl-NL" sz="2400" dirty="0"/>
              <a:t>) Meet new cases (</a:t>
            </a:r>
            <a:r>
              <a:rPr lang="nl-NL" sz="2400" dirty="0" err="1"/>
              <a:t>innovation</a:t>
            </a:r>
            <a:r>
              <a:rPr lang="nl-NL" sz="2400" dirty="0" smtClean="0"/>
              <a:t>)</a:t>
            </a:r>
          </a:p>
          <a:p>
            <a:pPr marL="457200" indent="-457200">
              <a:spcBef>
                <a:spcPts val="576"/>
              </a:spcBef>
              <a:buFont typeface="+mj-lt"/>
              <a:buAutoNum type="arabicPeriod"/>
              <a:defRPr/>
            </a:pPr>
            <a:endParaRPr lang="nl-NL" sz="2400" smtClean="0"/>
          </a:p>
          <a:p>
            <a:pPr marL="457200" indent="-457200">
              <a:spcBef>
                <a:spcPts val="576"/>
              </a:spcBef>
              <a:buFont typeface="+mj-lt"/>
              <a:buAutoNum type="arabicPeriod"/>
              <a:defRPr/>
            </a:pPr>
            <a:r>
              <a:rPr lang="nl-NL" sz="2400" smtClean="0"/>
              <a:t>January</a:t>
            </a:r>
            <a:r>
              <a:rPr lang="nl-NL" sz="2400" dirty="0" smtClean="0"/>
              <a:t> 2017: kick off </a:t>
            </a:r>
            <a:r>
              <a:rPr lang="nl-NL" sz="2400" dirty="0" err="1" smtClean="0"/>
              <a:t>with</a:t>
            </a:r>
            <a:r>
              <a:rPr lang="nl-NL" sz="2400" dirty="0" smtClean="0"/>
              <a:t> </a:t>
            </a:r>
            <a:r>
              <a:rPr lang="nl-NL" sz="2400" dirty="0" err="1" smtClean="0"/>
              <a:t>the</a:t>
            </a:r>
            <a:r>
              <a:rPr lang="nl-NL" sz="2400" dirty="0" smtClean="0"/>
              <a:t> Cirkelstadteam Den Haag</a:t>
            </a:r>
            <a:endParaRPr lang="nl-NL" sz="2400" dirty="0"/>
          </a:p>
          <a:p>
            <a:pPr marL="457200" indent="-457200">
              <a:spcBef>
                <a:spcPts val="576"/>
              </a:spcBef>
              <a:buFont typeface="+mj-lt"/>
              <a:buAutoNum type="arabicPeriod"/>
              <a:defRPr/>
            </a:pPr>
            <a:endParaRPr lang="nl-NL" sz="2400" dirty="0" smtClean="0"/>
          </a:p>
        </p:txBody>
      </p:sp>
      <p:sp>
        <p:nvSpPr>
          <p:cNvPr id="9" name="Rechthoek 8"/>
          <p:cNvSpPr>
            <a:spLocks/>
          </p:cNvSpPr>
          <p:nvPr/>
        </p:nvSpPr>
        <p:spPr>
          <a:xfrm>
            <a:off x="263620" y="908440"/>
            <a:ext cx="648072" cy="54000"/>
          </a:xfrm>
          <a:prstGeom prst="rect">
            <a:avLst/>
          </a:prstGeom>
          <a:solidFill>
            <a:srgbClr val="097532"/>
          </a:solidFill>
          <a:ln>
            <a:solidFill>
              <a:srgbClr val="0975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337662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utger Buch\Documents\ZAKELIJK\1. PROJECTEN\2. Cirkelstad Rotterdam\KOERS 2012_2014\3. Communicatie\Fotos\Cirkelstadtour\CirkelStad_04-06-2013_024.jpg"/>
          <p:cNvPicPr>
            <a:picLocks noChangeAspect="1" noChangeArrowheads="1"/>
          </p:cNvPicPr>
          <p:nvPr/>
        </p:nvPicPr>
        <p:blipFill>
          <a:blip r:embed="rId2" cstate="print"/>
          <a:srcRect b="9469"/>
          <a:stretch>
            <a:fillRect/>
          </a:stretch>
        </p:blipFill>
        <p:spPr bwMode="auto">
          <a:xfrm>
            <a:off x="0" y="0"/>
            <a:ext cx="11366126" cy="6858000"/>
          </a:xfrm>
          <a:prstGeom prst="rect">
            <a:avLst/>
          </a:prstGeom>
          <a:noFill/>
        </p:spPr>
      </p:pic>
      <p:sp>
        <p:nvSpPr>
          <p:cNvPr id="7" name="Tekstvak 6"/>
          <p:cNvSpPr txBox="1"/>
          <p:nvPr/>
        </p:nvSpPr>
        <p:spPr>
          <a:xfrm>
            <a:off x="251520" y="260648"/>
            <a:ext cx="86409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4000" b="1" dirty="0" err="1" smtClean="0"/>
              <a:t>Some</a:t>
            </a:r>
            <a:r>
              <a:rPr lang="nl-NL" sz="4000" b="1" dirty="0" smtClean="0"/>
              <a:t> sources</a:t>
            </a:r>
            <a:endParaRPr lang="nl-NL" sz="4000" b="1" dirty="0"/>
          </a:p>
        </p:txBody>
      </p:sp>
      <p:sp>
        <p:nvSpPr>
          <p:cNvPr id="8" name="Tekstvak 7"/>
          <p:cNvSpPr txBox="1"/>
          <p:nvPr/>
        </p:nvSpPr>
        <p:spPr>
          <a:xfrm>
            <a:off x="251520" y="1393612"/>
            <a:ext cx="8640960" cy="26930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576"/>
              </a:spcBef>
              <a:buFont typeface="+mj-lt"/>
              <a:buAutoNum type="arabicPeriod"/>
              <a:defRPr/>
            </a:pPr>
            <a:r>
              <a:rPr lang="nl-NL" sz="2400" dirty="0" smtClean="0"/>
              <a:t>Cirkelstad.nl</a:t>
            </a:r>
          </a:p>
          <a:p>
            <a:pPr marL="457200" indent="-457200">
              <a:spcBef>
                <a:spcPts val="576"/>
              </a:spcBef>
              <a:buFont typeface="+mj-lt"/>
              <a:buAutoNum type="arabicPeriod"/>
              <a:defRPr/>
            </a:pPr>
            <a:r>
              <a:rPr lang="nl-NL" sz="2400" dirty="0" smtClean="0"/>
              <a:t>Thefundamentals.nl</a:t>
            </a:r>
          </a:p>
          <a:p>
            <a:pPr marL="457200" indent="-457200">
              <a:spcBef>
                <a:spcPts val="576"/>
              </a:spcBef>
              <a:buFont typeface="+mj-lt"/>
              <a:buAutoNum type="arabicPeriod"/>
              <a:defRPr/>
            </a:pPr>
            <a:r>
              <a:rPr lang="nl-NL" sz="2400" dirty="0" smtClean="0"/>
              <a:t>Circulairondernemen.nl</a:t>
            </a:r>
          </a:p>
          <a:p>
            <a:pPr marL="457200" indent="-457200">
              <a:spcBef>
                <a:spcPts val="576"/>
              </a:spcBef>
              <a:buFont typeface="+mj-lt"/>
              <a:buAutoNum type="arabicPeriod"/>
              <a:defRPr/>
            </a:pPr>
            <a:r>
              <a:rPr lang="nl-NL" sz="2400" dirty="0" smtClean="0"/>
              <a:t>Next </a:t>
            </a:r>
            <a:r>
              <a:rPr lang="nl-NL" sz="2400" dirty="0" err="1" smtClean="0"/>
              <a:t>economy</a:t>
            </a:r>
            <a:r>
              <a:rPr lang="nl-NL" sz="2400" dirty="0" smtClean="0"/>
              <a:t> Rotterdam-Den Haag (mrdh.nl)</a:t>
            </a:r>
            <a:endParaRPr lang="nl-NL" sz="2400" dirty="0"/>
          </a:p>
          <a:p>
            <a:pPr marL="457200" indent="-457200">
              <a:spcBef>
                <a:spcPts val="576"/>
              </a:spcBef>
              <a:buFont typeface="+mj-lt"/>
              <a:buAutoNum type="arabicPeriod"/>
              <a:defRPr/>
            </a:pPr>
            <a:r>
              <a:rPr lang="nl-NL" sz="2400" dirty="0" err="1" smtClean="0">
                <a:hlinkClick r:id="rId3"/>
              </a:rPr>
              <a:t>Rijksbrede</a:t>
            </a:r>
            <a:r>
              <a:rPr lang="nl-NL" sz="2400" dirty="0" smtClean="0">
                <a:hlinkClick r:id="rId3"/>
              </a:rPr>
              <a:t> programma CE</a:t>
            </a:r>
            <a:endParaRPr lang="nl-NL" sz="2400" dirty="0" smtClean="0"/>
          </a:p>
          <a:p>
            <a:pPr marL="457200" indent="-457200">
              <a:spcBef>
                <a:spcPts val="576"/>
              </a:spcBef>
              <a:buFont typeface="+mj-lt"/>
              <a:buAutoNum type="arabicPeriod"/>
              <a:defRPr/>
            </a:pPr>
            <a:r>
              <a:rPr lang="nl-NL" sz="2400" dirty="0" smtClean="0"/>
              <a:t>Netherlandscircularhotspot.nl</a:t>
            </a:r>
            <a:endParaRPr lang="nl-NL" sz="2400" dirty="0"/>
          </a:p>
        </p:txBody>
      </p:sp>
      <p:sp>
        <p:nvSpPr>
          <p:cNvPr id="9" name="Rechthoek 8"/>
          <p:cNvSpPr>
            <a:spLocks/>
          </p:cNvSpPr>
          <p:nvPr/>
        </p:nvSpPr>
        <p:spPr>
          <a:xfrm>
            <a:off x="263620" y="908440"/>
            <a:ext cx="648072" cy="54000"/>
          </a:xfrm>
          <a:prstGeom prst="rect">
            <a:avLst/>
          </a:prstGeom>
          <a:solidFill>
            <a:srgbClr val="097532"/>
          </a:solidFill>
          <a:ln>
            <a:solidFill>
              <a:srgbClr val="0975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422281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2616" y="-1"/>
            <a:ext cx="13465496" cy="7390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kstvak 9"/>
          <p:cNvSpPr txBox="1"/>
          <p:nvPr/>
        </p:nvSpPr>
        <p:spPr>
          <a:xfrm>
            <a:off x="251520" y="260648"/>
            <a:ext cx="86409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4000" b="1" dirty="0" smtClean="0"/>
              <a:t>The kick off project</a:t>
            </a:r>
            <a:endParaRPr lang="nl-NL" sz="4000" b="1" dirty="0"/>
          </a:p>
        </p:txBody>
      </p:sp>
      <p:sp>
        <p:nvSpPr>
          <p:cNvPr id="11" name="Rechthoek 10"/>
          <p:cNvSpPr>
            <a:spLocks/>
          </p:cNvSpPr>
          <p:nvPr/>
        </p:nvSpPr>
        <p:spPr>
          <a:xfrm>
            <a:off x="260464" y="908720"/>
            <a:ext cx="648072" cy="54000"/>
          </a:xfrm>
          <a:prstGeom prst="rect">
            <a:avLst/>
          </a:prstGeom>
          <a:solidFill>
            <a:srgbClr val="097532"/>
          </a:solidFill>
          <a:ln>
            <a:solidFill>
              <a:srgbClr val="0975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66798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beeldingsresultaat voor oude portiekfla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-99392"/>
            <a:ext cx="12215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/>
          <p:cNvSpPr txBox="1"/>
          <p:nvPr/>
        </p:nvSpPr>
        <p:spPr>
          <a:xfrm>
            <a:off x="251520" y="260648"/>
            <a:ext cx="86409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4000" b="1" dirty="0" err="1" smtClean="0"/>
              <a:t>Before</a:t>
            </a:r>
            <a:endParaRPr lang="nl-NL" sz="4000" b="1" dirty="0"/>
          </a:p>
        </p:txBody>
      </p:sp>
      <p:sp>
        <p:nvSpPr>
          <p:cNvPr id="11" name="Rechthoek 10"/>
          <p:cNvSpPr>
            <a:spLocks/>
          </p:cNvSpPr>
          <p:nvPr/>
        </p:nvSpPr>
        <p:spPr>
          <a:xfrm>
            <a:off x="260464" y="908720"/>
            <a:ext cx="648072" cy="54000"/>
          </a:xfrm>
          <a:prstGeom prst="rect">
            <a:avLst/>
          </a:prstGeom>
          <a:solidFill>
            <a:srgbClr val="097532"/>
          </a:solidFill>
          <a:ln>
            <a:solidFill>
              <a:srgbClr val="0975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340360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212" y="-86477"/>
            <a:ext cx="10416716" cy="6944477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51520" y="260648"/>
            <a:ext cx="86409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4000" b="1" dirty="0" smtClean="0"/>
              <a:t>New buildings</a:t>
            </a:r>
            <a:endParaRPr lang="nl-NL" sz="4000" b="1" dirty="0"/>
          </a:p>
        </p:txBody>
      </p:sp>
      <p:sp>
        <p:nvSpPr>
          <p:cNvPr id="9" name="Rechthoek 8"/>
          <p:cNvSpPr>
            <a:spLocks/>
          </p:cNvSpPr>
          <p:nvPr/>
        </p:nvSpPr>
        <p:spPr>
          <a:xfrm>
            <a:off x="260464" y="908720"/>
            <a:ext cx="648072" cy="54000"/>
          </a:xfrm>
          <a:prstGeom prst="rect">
            <a:avLst/>
          </a:prstGeom>
          <a:solidFill>
            <a:srgbClr val="097532"/>
          </a:solidFill>
          <a:ln>
            <a:solidFill>
              <a:srgbClr val="0975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231168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/>
          <p:cNvSpPr txBox="1"/>
          <p:nvPr/>
        </p:nvSpPr>
        <p:spPr>
          <a:xfrm>
            <a:off x="251520" y="260648"/>
            <a:ext cx="86409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4000" b="1" dirty="0" err="1" smtClean="0"/>
              <a:t>Innovation</a:t>
            </a:r>
            <a:endParaRPr lang="nl-NL" sz="4000" b="1" dirty="0"/>
          </a:p>
        </p:txBody>
      </p:sp>
      <p:sp>
        <p:nvSpPr>
          <p:cNvPr id="9" name="Rechthoek 8"/>
          <p:cNvSpPr>
            <a:spLocks/>
          </p:cNvSpPr>
          <p:nvPr/>
        </p:nvSpPr>
        <p:spPr>
          <a:xfrm>
            <a:off x="260464" y="908720"/>
            <a:ext cx="648072" cy="54000"/>
          </a:xfrm>
          <a:prstGeom prst="rect">
            <a:avLst/>
          </a:prstGeom>
          <a:solidFill>
            <a:srgbClr val="097532"/>
          </a:solidFill>
          <a:ln>
            <a:solidFill>
              <a:srgbClr val="0975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1600" dirty="0"/>
          </a:p>
        </p:txBody>
      </p:sp>
      <p:pic>
        <p:nvPicPr>
          <p:cNvPr id="1026" name="Picture 2" descr="Afbeeldingsresultaat voor stonecycl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5587" y="1556792"/>
            <a:ext cx="13798347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71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fbeeldingsresultaat voor oude wc p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773" y="0"/>
            <a:ext cx="9372533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251520" y="260648"/>
            <a:ext cx="86409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4000" b="1" dirty="0" err="1" smtClean="0"/>
              <a:t>Before</a:t>
            </a:r>
            <a:endParaRPr lang="nl-NL" sz="4000" b="1" dirty="0"/>
          </a:p>
        </p:txBody>
      </p:sp>
      <p:sp>
        <p:nvSpPr>
          <p:cNvPr id="9" name="Rechthoek 8"/>
          <p:cNvSpPr>
            <a:spLocks/>
          </p:cNvSpPr>
          <p:nvPr/>
        </p:nvSpPr>
        <p:spPr>
          <a:xfrm>
            <a:off x="260464" y="908720"/>
            <a:ext cx="648072" cy="54000"/>
          </a:xfrm>
          <a:prstGeom prst="rect">
            <a:avLst/>
          </a:prstGeom>
          <a:solidFill>
            <a:srgbClr val="097532"/>
          </a:solidFill>
          <a:ln>
            <a:solidFill>
              <a:srgbClr val="0975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196991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029" descr="110614 schema beelden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13" name="Tekstvak 12"/>
          <p:cNvSpPr txBox="1"/>
          <p:nvPr/>
        </p:nvSpPr>
        <p:spPr>
          <a:xfrm>
            <a:off x="251520" y="260648"/>
            <a:ext cx="86409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4000" b="1" dirty="0" err="1" smtClean="0"/>
              <a:t>Renovation</a:t>
            </a:r>
            <a:endParaRPr lang="nl-NL" sz="4000" b="1" dirty="0"/>
          </a:p>
        </p:txBody>
      </p:sp>
      <p:sp>
        <p:nvSpPr>
          <p:cNvPr id="14" name="Rechthoek 13"/>
          <p:cNvSpPr>
            <a:spLocks/>
          </p:cNvSpPr>
          <p:nvPr/>
        </p:nvSpPr>
        <p:spPr>
          <a:xfrm>
            <a:off x="260464" y="908720"/>
            <a:ext cx="648072" cy="54000"/>
          </a:xfrm>
          <a:prstGeom prst="rect">
            <a:avLst/>
          </a:prstGeom>
          <a:solidFill>
            <a:srgbClr val="097532"/>
          </a:solidFill>
          <a:ln>
            <a:solidFill>
              <a:srgbClr val="0975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3554692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251520" y="260648"/>
            <a:ext cx="86409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4000" b="1" dirty="0" err="1" smtClean="0"/>
              <a:t>Before</a:t>
            </a:r>
            <a:endParaRPr lang="nl-NL" sz="4000" b="1" dirty="0"/>
          </a:p>
        </p:txBody>
      </p:sp>
      <p:sp>
        <p:nvSpPr>
          <p:cNvPr id="14" name="Rechthoek 13"/>
          <p:cNvSpPr>
            <a:spLocks/>
          </p:cNvSpPr>
          <p:nvPr/>
        </p:nvSpPr>
        <p:spPr>
          <a:xfrm>
            <a:off x="260464" y="908720"/>
            <a:ext cx="648072" cy="54000"/>
          </a:xfrm>
          <a:prstGeom prst="rect">
            <a:avLst/>
          </a:prstGeom>
          <a:solidFill>
            <a:srgbClr val="097532"/>
          </a:solidFill>
          <a:ln>
            <a:solidFill>
              <a:srgbClr val="0975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6687928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414</Words>
  <Application>Microsoft Office PowerPoint</Application>
  <PresentationFormat>Diavoorstelling (4:3)</PresentationFormat>
  <Paragraphs>98</Paragraphs>
  <Slides>23</Slides>
  <Notes>17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Rutger Buch</dc:creator>
  <cp:lastModifiedBy>Rutger Buch</cp:lastModifiedBy>
  <cp:revision>24</cp:revision>
  <dcterms:created xsi:type="dcterms:W3CDTF">2014-04-17T18:54:57Z</dcterms:created>
  <dcterms:modified xsi:type="dcterms:W3CDTF">2016-11-17T07:02:06Z</dcterms:modified>
</cp:coreProperties>
</file>