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742" r:id="rId2"/>
    <p:sldMasterId id="2147483754" r:id="rId3"/>
    <p:sldMasterId id="2147483767" r:id="rId4"/>
    <p:sldMasterId id="2147483780" r:id="rId5"/>
  </p:sldMasterIdLst>
  <p:notesMasterIdLst>
    <p:notesMasterId r:id="rId106"/>
  </p:notesMasterIdLst>
  <p:handoutMasterIdLst>
    <p:handoutMasterId r:id="rId107"/>
  </p:handoutMasterIdLst>
  <p:sldIdLst>
    <p:sldId id="656" r:id="rId6"/>
    <p:sldId id="785" r:id="rId7"/>
    <p:sldId id="991" r:id="rId8"/>
    <p:sldId id="1009" r:id="rId9"/>
    <p:sldId id="1010" r:id="rId10"/>
    <p:sldId id="687" r:id="rId11"/>
    <p:sldId id="688" r:id="rId12"/>
    <p:sldId id="992" r:id="rId13"/>
    <p:sldId id="684" r:id="rId14"/>
    <p:sldId id="658" r:id="rId15"/>
    <p:sldId id="659" r:id="rId16"/>
    <p:sldId id="685" r:id="rId17"/>
    <p:sldId id="660" r:id="rId18"/>
    <p:sldId id="1011" r:id="rId19"/>
    <p:sldId id="811" r:id="rId20"/>
    <p:sldId id="667" r:id="rId21"/>
    <p:sldId id="669" r:id="rId22"/>
    <p:sldId id="670" r:id="rId23"/>
    <p:sldId id="671" r:id="rId24"/>
    <p:sldId id="807" r:id="rId25"/>
    <p:sldId id="1073" r:id="rId26"/>
    <p:sldId id="1074" r:id="rId27"/>
    <p:sldId id="1075" r:id="rId28"/>
    <p:sldId id="1076" r:id="rId29"/>
    <p:sldId id="1077" r:id="rId30"/>
    <p:sldId id="1078" r:id="rId31"/>
    <p:sldId id="1079" r:id="rId32"/>
    <p:sldId id="1080" r:id="rId33"/>
    <p:sldId id="1081" r:id="rId34"/>
    <p:sldId id="1082" r:id="rId35"/>
    <p:sldId id="1083" r:id="rId36"/>
    <p:sldId id="1084" r:id="rId37"/>
    <p:sldId id="1059" r:id="rId38"/>
    <p:sldId id="1060" r:id="rId39"/>
    <p:sldId id="1061" r:id="rId40"/>
    <p:sldId id="1062" r:id="rId41"/>
    <p:sldId id="1063" r:id="rId42"/>
    <p:sldId id="1064" r:id="rId43"/>
    <p:sldId id="1065" r:id="rId44"/>
    <p:sldId id="1066" r:id="rId45"/>
    <p:sldId id="1067" r:id="rId46"/>
    <p:sldId id="1068" r:id="rId47"/>
    <p:sldId id="1069" r:id="rId48"/>
    <p:sldId id="1070" r:id="rId49"/>
    <p:sldId id="1057" r:id="rId50"/>
    <p:sldId id="1015" r:id="rId51"/>
    <p:sldId id="1016" r:id="rId52"/>
    <p:sldId id="1017" r:id="rId53"/>
    <p:sldId id="1018" r:id="rId54"/>
    <p:sldId id="1019" r:id="rId55"/>
    <p:sldId id="1020" r:id="rId56"/>
    <p:sldId id="1021" r:id="rId57"/>
    <p:sldId id="1022" r:id="rId58"/>
    <p:sldId id="1023" r:id="rId59"/>
    <p:sldId id="1024" r:id="rId60"/>
    <p:sldId id="1025" r:id="rId61"/>
    <p:sldId id="1026" r:id="rId62"/>
    <p:sldId id="1027" r:id="rId63"/>
    <p:sldId id="1028" r:id="rId64"/>
    <p:sldId id="1029" r:id="rId65"/>
    <p:sldId id="1030" r:id="rId66"/>
    <p:sldId id="1031" r:id="rId67"/>
    <p:sldId id="1032" r:id="rId68"/>
    <p:sldId id="1033" r:id="rId69"/>
    <p:sldId id="1034" r:id="rId70"/>
    <p:sldId id="1035" r:id="rId71"/>
    <p:sldId id="1036" r:id="rId72"/>
    <p:sldId id="1037" r:id="rId73"/>
    <p:sldId id="1038" r:id="rId74"/>
    <p:sldId id="1039" r:id="rId75"/>
    <p:sldId id="1040" r:id="rId76"/>
    <p:sldId id="1041" r:id="rId77"/>
    <p:sldId id="1042" r:id="rId78"/>
    <p:sldId id="1043" r:id="rId79"/>
    <p:sldId id="1007" r:id="rId80"/>
    <p:sldId id="1006" r:id="rId81"/>
    <p:sldId id="1072" r:id="rId82"/>
    <p:sldId id="1008" r:id="rId83"/>
    <p:sldId id="886" r:id="rId84"/>
    <p:sldId id="887" r:id="rId85"/>
    <p:sldId id="888" r:id="rId86"/>
    <p:sldId id="889" r:id="rId87"/>
    <p:sldId id="890" r:id="rId88"/>
    <p:sldId id="891" r:id="rId89"/>
    <p:sldId id="892" r:id="rId90"/>
    <p:sldId id="893" r:id="rId91"/>
    <p:sldId id="894" r:id="rId92"/>
    <p:sldId id="895" r:id="rId93"/>
    <p:sldId id="896" r:id="rId94"/>
    <p:sldId id="1085" r:id="rId95"/>
    <p:sldId id="1086" r:id="rId96"/>
    <p:sldId id="1087" r:id="rId97"/>
    <p:sldId id="1088" r:id="rId98"/>
    <p:sldId id="1089" r:id="rId99"/>
    <p:sldId id="1090" r:id="rId100"/>
    <p:sldId id="1091" r:id="rId101"/>
    <p:sldId id="1092" r:id="rId102"/>
    <p:sldId id="1093" r:id="rId103"/>
    <p:sldId id="1094" r:id="rId104"/>
    <p:sldId id="1095" r:id="rId105"/>
  </p:sldIdLst>
  <p:sldSz cx="9144000" cy="6858000" type="screen4x3"/>
  <p:notesSz cx="6884988" cy="10018713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Osaka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66"/>
    <a:srgbClr val="0099CC"/>
    <a:srgbClr val="CCFF99"/>
    <a:srgbClr val="99FFCC"/>
    <a:srgbClr val="CCECFF"/>
    <a:srgbClr val="FF6699"/>
    <a:srgbClr val="66CC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707" autoAdjust="0"/>
  </p:normalViewPr>
  <p:slideViewPr>
    <p:cSldViewPr>
      <p:cViewPr>
        <p:scale>
          <a:sx n="75" d="100"/>
          <a:sy n="75" d="100"/>
        </p:scale>
        <p:origin x="-2628" y="-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54"/>
    </p:cViewPr>
  </p:sorterViewPr>
  <p:notesViewPr>
    <p:cSldViewPr>
      <p:cViewPr varScale="1">
        <p:scale>
          <a:sx n="62" d="100"/>
          <a:sy n="62" d="100"/>
        </p:scale>
        <p:origin x="-2712" y="-86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viewProps" Target="viewProp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4032" cy="5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t" anchorCtr="0" compatLnSpc="1">
            <a:prstTxWarp prst="textNoShape">
              <a:avLst/>
            </a:prstTxWarp>
          </a:bodyPr>
          <a:lstStyle>
            <a:lvl1pPr defTabSz="922489" eaLnBrk="1" hangingPunct="1">
              <a:defRPr sz="12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349" y="1"/>
            <a:ext cx="2984032" cy="5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t" anchorCtr="0" compatLnSpc="1">
            <a:prstTxWarp prst="textNoShape">
              <a:avLst/>
            </a:prstTxWarp>
          </a:bodyPr>
          <a:lstStyle>
            <a:lvl1pPr algn="r" defTabSz="922489" eaLnBrk="1" hangingPunct="1">
              <a:defRPr sz="12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4255"/>
            <a:ext cx="2984032" cy="5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b" anchorCtr="0" compatLnSpc="1">
            <a:prstTxWarp prst="textNoShape">
              <a:avLst/>
            </a:prstTxWarp>
          </a:bodyPr>
          <a:lstStyle>
            <a:lvl1pPr defTabSz="922489" eaLnBrk="1" hangingPunct="1">
              <a:defRPr sz="12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349" y="9514255"/>
            <a:ext cx="2984032" cy="5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b" anchorCtr="0" compatLnSpc="1">
            <a:prstTxWarp prst="textNoShape">
              <a:avLst/>
            </a:prstTxWarp>
          </a:bodyPr>
          <a:lstStyle>
            <a:lvl1pPr algn="r" defTabSz="922489" eaLnBrk="1" hangingPunct="1">
              <a:defRPr sz="12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23BD9E9-099E-4A89-97A9-FC3A963C2F3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98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4032" cy="5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t" anchorCtr="0" compatLnSpc="1">
            <a:prstTxWarp prst="textNoShape">
              <a:avLst/>
            </a:prstTxWarp>
          </a:bodyPr>
          <a:lstStyle>
            <a:lvl1pPr defTabSz="922489" eaLnBrk="1" hangingPunct="1">
              <a:defRPr sz="12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349" y="1"/>
            <a:ext cx="2984032" cy="5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t" anchorCtr="0" compatLnSpc="1">
            <a:prstTxWarp prst="textNoShape">
              <a:avLst/>
            </a:prstTxWarp>
          </a:bodyPr>
          <a:lstStyle>
            <a:lvl1pPr algn="r" defTabSz="922489" eaLnBrk="1" hangingPunct="1">
              <a:defRPr sz="12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2475"/>
            <a:ext cx="5006975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891" y="4759530"/>
            <a:ext cx="5511208" cy="450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4255"/>
            <a:ext cx="2984032" cy="5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b" anchorCtr="0" compatLnSpc="1">
            <a:prstTxWarp prst="textNoShape">
              <a:avLst/>
            </a:prstTxWarp>
          </a:bodyPr>
          <a:lstStyle>
            <a:lvl1pPr defTabSz="922489" eaLnBrk="1" hangingPunct="1">
              <a:defRPr sz="12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349" y="9514255"/>
            <a:ext cx="2984032" cy="50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1" tIns="46135" rIns="92271" bIns="46135" numCol="1" anchor="b" anchorCtr="0" compatLnSpc="1">
            <a:prstTxWarp prst="textNoShape">
              <a:avLst/>
            </a:prstTxWarp>
          </a:bodyPr>
          <a:lstStyle>
            <a:lvl1pPr algn="r" defTabSz="922489" eaLnBrk="1" hangingPunct="1">
              <a:defRPr sz="12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BC9CFA63-01C1-4C68-8AF0-35773FF419D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074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4204" eaLnBrk="0" hangingPunct="0"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1pPr>
            <a:lvl2pPr marL="784778" indent="-301838" defTabSz="964204" eaLnBrk="0" hangingPunct="0"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2pPr>
            <a:lvl3pPr marL="1207351" indent="-241470" defTabSz="964204" eaLnBrk="0" hangingPunct="0"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3pPr>
            <a:lvl4pPr marL="1690291" indent="-241470" defTabSz="964204" eaLnBrk="0" hangingPunct="0"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4pPr>
            <a:lvl5pPr marL="2173232" indent="-241470" defTabSz="964204" eaLnBrk="0" hangingPunct="0"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5pPr>
            <a:lvl6pPr marL="2656172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6pPr>
            <a:lvl7pPr marL="3139112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7pPr>
            <a:lvl8pPr marL="3622053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8pPr>
            <a:lvl9pPr marL="4104993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Osaka" pitchFamily="1" charset="-128"/>
                <a:sym typeface="Arial" charset="0"/>
              </a:defRPr>
            </a:lvl9pPr>
          </a:lstStyle>
          <a:p>
            <a:pPr eaLnBrk="1" hangingPunct="1"/>
            <a:fld id="{53F972A8-B394-4F6A-80EE-C90DBB307A52}" type="slidenum">
              <a:rPr lang="nl-NL" sz="1300">
                <a:solidFill>
                  <a:prstClr val="black"/>
                </a:solidFill>
              </a:rPr>
              <a:pPr eaLnBrk="1" hangingPunct="1"/>
              <a:t>47</a:t>
            </a:fld>
            <a:endParaRPr lang="nl-NL" sz="130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499" y="4759530"/>
            <a:ext cx="5507990" cy="4506499"/>
          </a:xfrm>
          <a:noFill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84778" indent="-301838"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207351" indent="-241470"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90291" indent="-241470"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173232" indent="-241470"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656172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3139112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622053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4104993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fld id="{20D370FA-295F-4297-AAA5-286E74A49D13}" type="slidenum">
              <a:rPr lang="nl-NL" sz="1300">
                <a:solidFill>
                  <a:prstClr val="black"/>
                </a:solidFill>
                <a:latin typeface="Arial" charset="0"/>
              </a:rPr>
              <a:pPr/>
              <a:t>59</a:t>
            </a:fld>
            <a:endParaRPr lang="nl-NL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84778" indent="-301838"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207351" indent="-241470"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90291" indent="-241470"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173232" indent="-241470" defTabSz="964204"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656172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3139112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622053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4104993" indent="-241470" defTabSz="9642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fld id="{20D370FA-295F-4297-AAA5-286E74A49D13}" type="slidenum">
              <a:rPr lang="nl-NL" sz="1300">
                <a:solidFill>
                  <a:prstClr val="black"/>
                </a:solidFill>
                <a:latin typeface="Arial" charset="0"/>
              </a:rPr>
              <a:pPr/>
              <a:t>74</a:t>
            </a:fld>
            <a:endParaRPr lang="nl-NL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4352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tabLst>
                <a:tab pos="359369" algn="l"/>
                <a:tab pos="718739" algn="l"/>
                <a:tab pos="1078108" algn="l"/>
                <a:tab pos="1437477" algn="l"/>
                <a:tab pos="1796847" algn="l"/>
                <a:tab pos="2156216" algn="l"/>
                <a:tab pos="2515586" algn="l"/>
                <a:tab pos="2874955" algn="l"/>
                <a:tab pos="3234324" algn="l"/>
                <a:tab pos="3593694" algn="l"/>
                <a:tab pos="3953063" algn="l"/>
                <a:tab pos="4312432" algn="l"/>
                <a:tab pos="359369" algn="l"/>
                <a:tab pos="718739" algn="l"/>
                <a:tab pos="1078108" algn="l"/>
                <a:tab pos="1437477" algn="l"/>
                <a:tab pos="1796847" algn="l"/>
                <a:tab pos="2156216" algn="l"/>
                <a:tab pos="2515586" algn="l"/>
                <a:tab pos="2874955" algn="l"/>
                <a:tab pos="3234324" algn="l"/>
                <a:tab pos="3593694" algn="l"/>
                <a:tab pos="3953063" algn="l"/>
                <a:tab pos="4312432" algn="l"/>
                <a:tab pos="359369" algn="l"/>
                <a:tab pos="718739" algn="l"/>
                <a:tab pos="1078108" algn="l"/>
                <a:tab pos="1437477" algn="l"/>
                <a:tab pos="1796847" algn="l"/>
                <a:tab pos="2156216" algn="l"/>
                <a:tab pos="2515586" algn="l"/>
                <a:tab pos="2874955" algn="l"/>
              </a:tabLst>
              <a:defRPr/>
            </a:pPr>
            <a:endParaRPr lang="en-US" sz="1000" dirty="0">
              <a:solidFill>
                <a:srgbClr val="141413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tabLst>
                <a:tab pos="141181" algn="l"/>
                <a:tab pos="462046" algn="l"/>
              </a:tabLst>
              <a:defRPr/>
            </a:pPr>
            <a:endParaRPr lang="en-US" sz="1100" dirty="0">
              <a:latin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616062" indent="-308031" eaLnBrk="1" hangingPunct="1">
              <a:defRPr/>
            </a:pPr>
            <a:endParaRPr lang="en-US" sz="1500" dirty="0">
              <a:solidFill>
                <a:srgbClr val="18376A"/>
              </a:solidFill>
              <a:latin typeface="Calibri" charset="0"/>
              <a:cs typeface="Calibri" charset="0"/>
              <a:sym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5ACDD-9353-4EA8-A42D-B4E2CD2844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4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F944A-940D-4BB9-A4D2-489723CAE3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5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4950" y="333375"/>
            <a:ext cx="1943100" cy="5759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333375"/>
            <a:ext cx="5676900" cy="5759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05B6-5DB3-4D33-83B2-46BBC71C154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9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700213"/>
            <a:ext cx="38100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700213"/>
            <a:ext cx="38100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3689E-BFBF-4B55-A11F-9BD347E5C7D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5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37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79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04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768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8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8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1402F-84FB-42D1-9712-7EFD363C346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02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28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1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918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33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5ACDD-9353-4EA8-A42D-B4E2CD2844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03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1402F-84FB-42D1-9712-7EFD363C34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33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CDFF1-F725-41FB-85A0-65B7CE5AA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21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700213"/>
            <a:ext cx="38100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700213"/>
            <a:ext cx="38100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2C29D-8601-4AB0-8F53-37DABC4A16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11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8D417-46C7-4CC0-9700-7A7A7077FB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59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BA271-F3EF-4F51-9F30-F7EA08C0C9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9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CDFF1-F725-41FB-85A0-65B7CE5AA6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20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0C61-1FDC-41BB-B4FD-F3FBFCD8DF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21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5FA10-BE84-4F4A-ABE8-6FA95B72B5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56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DF8B2-EF6A-463A-AB88-F36663957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33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F944A-940D-4BB9-A4D2-489723CAE3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96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4950" y="333375"/>
            <a:ext cx="1943100" cy="5759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333375"/>
            <a:ext cx="5676900" cy="5759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05B6-5DB3-4D33-83B2-46BBC71C1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2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700213"/>
            <a:ext cx="38100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700213"/>
            <a:ext cx="38100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3689E-BFBF-4B55-A11F-9BD347E5C7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62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5ACDD-9353-4EA8-A42D-B4E2CD2844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34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1402F-84FB-42D1-9712-7EFD363C34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38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CDFF1-F725-41FB-85A0-65B7CE5AA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55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700213"/>
            <a:ext cx="38100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700213"/>
            <a:ext cx="38100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2C29D-8601-4AB0-8F53-37DABC4A16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1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700213"/>
            <a:ext cx="38100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700213"/>
            <a:ext cx="38100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2C29D-8601-4AB0-8F53-37DABC4A160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45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8D417-46C7-4CC0-9700-7A7A7077FB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799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BA271-F3EF-4F51-9F30-F7EA08C0C9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54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0C61-1FDC-41BB-B4FD-F3FBFCD8DF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77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5FA10-BE84-4F4A-ABE8-6FA95B72B5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87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DF8B2-EF6A-463A-AB88-F36663957A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97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F944A-940D-4BB9-A4D2-489723CAE3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14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4950" y="333375"/>
            <a:ext cx="1943100" cy="5759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333375"/>
            <a:ext cx="5676900" cy="5759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05B6-5DB3-4D33-83B2-46BBC71C15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68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700213"/>
            <a:ext cx="38100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700213"/>
            <a:ext cx="3810000" cy="4392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3689E-BFBF-4B55-A11F-9BD347E5C7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49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43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9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8D417-46C7-4CC0-9700-7A7A7077FB6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82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44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37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30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826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5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50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6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709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04/09/2016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4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BA271-F3EF-4F51-9F30-F7EA08C0C95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0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0C61-1FDC-41BB-B4FD-F3FBFCD8DF8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6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5FA10-BE84-4F4A-ABE8-6FA95B72B5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DF8B2-EF6A-463A-AB88-F36663957A6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4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3333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700213"/>
            <a:ext cx="77724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7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7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7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C8862615-D413-4759-A0F1-312692B16E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3079" name="Rectangle 20"/>
          <p:cNvSpPr>
            <a:spLocks noChangeArrowheads="1"/>
          </p:cNvSpPr>
          <p:nvPr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1" hangingPunct="1"/>
            <a:endParaRPr lang="nl-NL" sz="2200">
              <a:latin typeface="Tahoma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4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A6729B50-2209-4910-A253-331E1225BE58}" type="slidenum">
              <a:rPr lang="en-US" sz="1400">
                <a:latin typeface="Arial" charset="0"/>
                <a:ea typeface="ＭＳ Ｐゴシック" pitchFamily="34" charset="-128"/>
              </a:rPr>
              <a:pPr algn="r"/>
              <a:t>‹nr.›</a:t>
            </a:fld>
            <a:endParaRPr lang="en-US" sz="14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82" name="Line 22"/>
          <p:cNvSpPr>
            <a:spLocks noChangeShapeType="1"/>
          </p:cNvSpPr>
          <p:nvPr/>
        </p:nvSpPr>
        <p:spPr bwMode="auto">
          <a:xfrm>
            <a:off x="0" y="6777038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083" name="Text Box 30"/>
          <p:cNvSpPr txBox="1">
            <a:spLocks noChangeArrowheads="1"/>
          </p:cNvSpPr>
          <p:nvPr/>
        </p:nvSpPr>
        <p:spPr bwMode="white">
          <a:xfrm>
            <a:off x="1498600" y="6567488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800">
                <a:solidFill>
                  <a:schemeClr val="bg1"/>
                </a:solidFill>
                <a:latin typeface="Tahoma" pitchFamily="34" charset="0"/>
              </a:rPr>
              <a:t>Challenge the future</a:t>
            </a:r>
            <a:endParaRPr lang="nl-NL" sz="2200">
              <a:latin typeface="Tahoma" pitchFamily="34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498600" y="6288088"/>
            <a:ext cx="990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latin typeface="Tahoma" pitchFamily="34" charset="0"/>
                <a:ea typeface="+mn-ea"/>
              </a:rPr>
              <a:t>Delft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latin typeface="Tahoma" pitchFamily="34" charset="0"/>
                <a:ea typeface="+mn-ea"/>
              </a:rPr>
              <a:t>University of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latin typeface="Tahoma" pitchFamily="34" charset="0"/>
                <a:ea typeface="+mn-ea"/>
              </a:rPr>
              <a:t>Techology</a:t>
            </a:r>
            <a:endParaRPr lang="nl-NL" sz="2200" smtClean="0">
              <a:latin typeface="Tahoma" pitchFamily="34" charset="0"/>
              <a:ea typeface="+mn-ea"/>
            </a:endParaRPr>
          </a:p>
        </p:txBody>
      </p:sp>
      <p:pic>
        <p:nvPicPr>
          <p:cNvPr id="3085" name="Picture 13" descr="Logo presentaties I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7" b="35391"/>
          <a:stretch>
            <a:fillRect/>
          </a:stretch>
        </p:blipFill>
        <p:spPr bwMode="auto">
          <a:xfrm>
            <a:off x="0" y="5715000"/>
            <a:ext cx="914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50EBDD6D-62B9-CA4A-B549-D0BB446520B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98C9932-DD4C-2848-B93E-5D0F4EF854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220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3333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700213"/>
            <a:ext cx="77724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7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7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7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C8862615-D413-4759-A0F1-312692B16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Rectangle 20"/>
          <p:cNvSpPr>
            <a:spLocks noChangeArrowheads="1"/>
          </p:cNvSpPr>
          <p:nvPr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1" hangingPunct="1"/>
            <a:endParaRPr lang="nl-NL" sz="2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A6729B50-2209-4910-A253-331E1225BE58}" type="slidenum">
              <a:rPr lang="en-US"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algn="r"/>
              <a:t>‹nr.›</a:t>
            </a:fld>
            <a:endParaRPr lang="en-US" sz="1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82" name="Line 22"/>
          <p:cNvSpPr>
            <a:spLocks noChangeShapeType="1"/>
          </p:cNvSpPr>
          <p:nvPr/>
        </p:nvSpPr>
        <p:spPr bwMode="auto">
          <a:xfrm>
            <a:off x="0" y="6777038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3083" name="Text Box 30"/>
          <p:cNvSpPr txBox="1">
            <a:spLocks noChangeArrowheads="1"/>
          </p:cNvSpPr>
          <p:nvPr/>
        </p:nvSpPr>
        <p:spPr bwMode="white">
          <a:xfrm>
            <a:off x="1498600" y="6567488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800">
                <a:solidFill>
                  <a:srgbClr val="FFFFFF"/>
                </a:solidFill>
                <a:latin typeface="Tahoma" pitchFamily="34" charset="0"/>
              </a:rPr>
              <a:t>Challenge the future</a:t>
            </a:r>
            <a:endParaRPr lang="nl-NL" sz="2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498600" y="6288088"/>
            <a:ext cx="990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Delft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University of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Techology</a:t>
            </a:r>
            <a:endParaRPr lang="nl-NL" sz="2200" smtClean="0">
              <a:solidFill>
                <a:srgbClr val="000000"/>
              </a:solidFill>
              <a:latin typeface="Tahoma" pitchFamily="34" charset="0"/>
              <a:ea typeface="+mn-ea"/>
            </a:endParaRPr>
          </a:p>
        </p:txBody>
      </p:sp>
      <p:pic>
        <p:nvPicPr>
          <p:cNvPr id="3085" name="Picture 13" descr="Logo presentaties I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7" b="35391"/>
          <a:stretch>
            <a:fillRect/>
          </a:stretch>
        </p:blipFill>
        <p:spPr bwMode="auto">
          <a:xfrm>
            <a:off x="0" y="5715000"/>
            <a:ext cx="914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4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3333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700213"/>
            <a:ext cx="77724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7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7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7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C8862615-D413-4759-A0F1-312692B16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Rectangle 20"/>
          <p:cNvSpPr>
            <a:spLocks noChangeArrowheads="1"/>
          </p:cNvSpPr>
          <p:nvPr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 eaLnBrk="1" hangingPunct="1"/>
            <a:endParaRPr lang="nl-NL" sz="2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A6729B50-2209-4910-A253-331E1225BE58}" type="slidenum">
              <a:rPr lang="en-US"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algn="r"/>
              <a:t>‹nr.›</a:t>
            </a:fld>
            <a:endParaRPr lang="en-US" sz="1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82" name="Line 22"/>
          <p:cNvSpPr>
            <a:spLocks noChangeShapeType="1"/>
          </p:cNvSpPr>
          <p:nvPr/>
        </p:nvSpPr>
        <p:spPr bwMode="auto">
          <a:xfrm>
            <a:off x="0" y="6777038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>
              <a:solidFill>
                <a:srgbClr val="000000"/>
              </a:solidFill>
            </a:endParaRPr>
          </a:p>
        </p:txBody>
      </p:sp>
      <p:sp>
        <p:nvSpPr>
          <p:cNvPr id="3083" name="Text Box 30"/>
          <p:cNvSpPr txBox="1">
            <a:spLocks noChangeArrowheads="1"/>
          </p:cNvSpPr>
          <p:nvPr/>
        </p:nvSpPr>
        <p:spPr bwMode="white">
          <a:xfrm>
            <a:off x="1498600" y="6567488"/>
            <a:ext cx="2971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800">
                <a:solidFill>
                  <a:srgbClr val="FFFFFF"/>
                </a:solidFill>
                <a:latin typeface="Tahoma" pitchFamily="34" charset="0"/>
              </a:rPr>
              <a:t>Challenge the future</a:t>
            </a:r>
            <a:endParaRPr lang="nl-NL" sz="22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498600" y="6288088"/>
            <a:ext cx="990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solidFill>
                  <a:srgbClr val="000000"/>
                </a:solidFill>
                <a:latin typeface="Tahoma" pitchFamily="34" charset="0"/>
                <a:ea typeface="Osaka"/>
              </a:rPr>
              <a:t>Delft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solidFill>
                  <a:srgbClr val="000000"/>
                </a:solidFill>
                <a:latin typeface="Tahoma" pitchFamily="34" charset="0"/>
                <a:ea typeface="Osaka"/>
              </a:rPr>
              <a:t>University of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500" smtClean="0">
                <a:solidFill>
                  <a:srgbClr val="000000"/>
                </a:solidFill>
                <a:latin typeface="Tahoma" pitchFamily="34" charset="0"/>
                <a:ea typeface="Osaka"/>
              </a:rPr>
              <a:t>Techology</a:t>
            </a:r>
            <a:endParaRPr lang="nl-NL" sz="2200" smtClean="0">
              <a:solidFill>
                <a:srgbClr val="000000"/>
              </a:solidFill>
              <a:latin typeface="Tahoma" pitchFamily="34" charset="0"/>
              <a:ea typeface="Osaka"/>
            </a:endParaRPr>
          </a:p>
        </p:txBody>
      </p:sp>
      <p:pic>
        <p:nvPicPr>
          <p:cNvPr id="3085" name="Picture 13" descr="Logo presentaties I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7" b="35391"/>
          <a:stretch>
            <a:fillRect/>
          </a:stretch>
        </p:blipFill>
        <p:spPr bwMode="auto">
          <a:xfrm>
            <a:off x="0" y="5715000"/>
            <a:ext cx="914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34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99CC"/>
          </a:solidFill>
          <a:latin typeface="Tahoma" pitchFamily="34" charset="0"/>
          <a:ea typeface="Osak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7006691-FE0F-4248-ACAB-1CBD0711466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04/09/2016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356AA2-20E6-4D1E-8568-196D647FFB2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072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uact=8&amp;ved=0CAcQjRxqFQoTCJuH-tfYy8cCFYNbFAodV5gCdA&amp;url=http://www.alaska-in-pictures.com/copper-river-delta-aerial-picture-chugach-national-forest-10457-pictures.htm&amp;ei=jEjgVZuREYO3UdewiqAH&amp;psig=AFQjCNEqKegQwT9SI1tzoXbb4Ubcf57q3g&amp;ust=144084833390724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w.ravesteijn@tudelft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gas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6682155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wani.nl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nl/url?sa=i&amp;rct=j&amp;q=&amp;esrc=s&amp;frm=1&amp;source=images&amp;cd=&amp;cad=rja&amp;uact=8&amp;ved=0CAcQjRxqFQoTCMTvgpS0zscCFcZXFAodzlsGVA&amp;url=http://www.zipconomy.nl/2011/07/succesfactoren-zelfstandigen-onderzoek-universiteit-utrecht-revisited/&amp;ei=5bThVYTpFcavUc63maAF&amp;psig=AFQjCNFZN75yRbLBpzzlj_y38pGfq2786w&amp;ust=1440941605895401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jksoverheid.nl/onderwerpen/reisadviez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liefweb.int/" TargetMode="External"/><Relationship Id="rId13" Type="http://schemas.openxmlformats.org/officeDocument/2006/relationships/hyperlink" Target="http://www.controlrisks.com" TargetMode="External"/><Relationship Id="rId3" Type="http://schemas.openxmlformats.org/officeDocument/2006/relationships/hyperlink" Target="http://www.fco.gov.uk/en/travel-and-living-abroad/travel-advice-by-country" TargetMode="External"/><Relationship Id="rId7" Type="http://schemas.openxmlformats.org/officeDocument/2006/relationships/hyperlink" Target="http://www.crisisgroup.org/" TargetMode="External"/><Relationship Id="rId12" Type="http://schemas.openxmlformats.org/officeDocument/2006/relationships/hyperlink" Target="http://www.vaccinatiesopreis.nl" TargetMode="External"/><Relationship Id="rId2" Type="http://schemas.openxmlformats.org/officeDocument/2006/relationships/hyperlink" Target="http://www.rijksoverheid.nl/onderwerpen/reisadviez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ewssafety.org/" TargetMode="External"/><Relationship Id="rId11" Type="http://schemas.openxmlformats.org/officeDocument/2006/relationships/hyperlink" Target="http://www.visionofhumanity.org/" TargetMode="External"/><Relationship Id="rId5" Type="http://schemas.openxmlformats.org/officeDocument/2006/relationships/hyperlink" Target="http://www.eisf.eu/" TargetMode="External"/><Relationship Id="rId10" Type="http://schemas.openxmlformats.org/officeDocument/2006/relationships/hyperlink" Target="http://www.odi.org.uk/resources" TargetMode="External"/><Relationship Id="rId4" Type="http://schemas.openxmlformats.org/officeDocument/2006/relationships/hyperlink" Target="http://travel.state.gov/travel/cis_pa_tw/cis/cis_4965.html" TargetMode="External"/><Relationship Id="rId9" Type="http://schemas.openxmlformats.org/officeDocument/2006/relationships/hyperlink" Target="http://www.trust.org/alertne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mailto:projecten@students4sustainability.nl" TargetMode="External"/><Relationship Id="rId1" Type="http://schemas.openxmlformats.org/officeDocument/2006/relationships/slideLayout" Target="../slideLayouts/slideLayout4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tudents4sustainability.nl" TargetMode="External"/><Relationship Id="rId2" Type="http://schemas.openxmlformats.org/officeDocument/2006/relationships/hyperlink" Target="http://www.students4sustainability.nl/" TargetMode="External"/><Relationship Id="rId1" Type="http://schemas.openxmlformats.org/officeDocument/2006/relationships/slideLayout" Target="../slideLayouts/slideLayout49.xml"/><Relationship Id="rId4" Type="http://schemas.openxmlformats.org/officeDocument/2006/relationships/hyperlink" Target="mailto:projecten@students4sustainability.nl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mailto:c.a.hoek@tudelft.nl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duo.nl/particulier/student-hbo-of-universiteit/buitenland/tijdelijk-in-het-buitenland.jsp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9.xml"/><Relationship Id="rId4" Type="http://schemas.openxmlformats.org/officeDocument/2006/relationships/hyperlink" Target="http://www.beurswijzer.tudelft.nl/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gz.nl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buza.nl/en/home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8.xml"/><Relationship Id="rId4" Type="http://schemas.openxmlformats.org/officeDocument/2006/relationships/hyperlink" Target="http://www.visuminfo.n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611188" y="1412875"/>
            <a:ext cx="7772400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dirty="0" smtClean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dirty="0">
              <a:latin typeface="Tahoma" pitchFamily="34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sz="2000" dirty="0">
              <a:latin typeface="Tahoma" pitchFamily="34" charset="0"/>
            </a:endParaRP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08720"/>
            <a:ext cx="8209533" cy="4536504"/>
          </a:xfrm>
        </p:spPr>
        <p:txBody>
          <a:bodyPr/>
          <a:lstStyle/>
          <a:p>
            <a:pPr eaLnBrk="1" hangingPunct="1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Minor International </a:t>
            </a:r>
            <a:r>
              <a:rPr lang="nl-NL" dirty="0" err="1" smtClean="0"/>
              <a:t>Entrepreneurship</a:t>
            </a:r>
            <a:r>
              <a:rPr lang="nl-NL" dirty="0" smtClean="0"/>
              <a:t> &amp; Development  2016-2017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Namens </a:t>
            </a:r>
            <a:br>
              <a:rPr lang="nl-NL" dirty="0" smtClean="0"/>
            </a:br>
            <a:r>
              <a:rPr lang="nl-NL" dirty="0" smtClean="0"/>
              <a:t>de docenten,</a:t>
            </a:r>
            <a:br>
              <a:rPr lang="nl-NL" dirty="0" smtClean="0"/>
            </a:br>
            <a:r>
              <a:rPr lang="nl-NL" dirty="0" smtClean="0"/>
              <a:t>Welkom! </a:t>
            </a:r>
            <a:br>
              <a:rPr lang="nl-NL" dirty="0" smtClean="0"/>
            </a:br>
            <a:endParaRPr lang="en-US" dirty="0" smtClean="0"/>
          </a:p>
        </p:txBody>
      </p:sp>
      <p:pic>
        <p:nvPicPr>
          <p:cNvPr id="6148" name="Picture 5" descr="plaatj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7056438" cy="50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6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Inhoud minor</a:t>
            </a:r>
            <a:endParaRPr lang="en-US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68413"/>
            <a:ext cx="7772400" cy="43386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dirty="0" smtClean="0"/>
              <a:t>Je leert sociaal verantwoord en duurzaam ondernemend met ontwikkeling bezig te zijn. </a:t>
            </a:r>
          </a:p>
          <a:p>
            <a:pPr eaLnBrk="1" hangingPunct="1">
              <a:buFontTx/>
              <a:buNone/>
            </a:pPr>
            <a:endParaRPr lang="nl-NL" dirty="0" smtClean="0"/>
          </a:p>
          <a:p>
            <a:pPr eaLnBrk="1" hangingPunct="1">
              <a:buFontTx/>
              <a:buNone/>
            </a:pPr>
            <a:r>
              <a:rPr lang="nl-NL" dirty="0" smtClean="0"/>
              <a:t>Contexten:</a:t>
            </a:r>
          </a:p>
          <a:p>
            <a:pPr lvl="1" eaLnBrk="1" hangingPunct="1"/>
            <a:r>
              <a:rPr lang="nl-NL" dirty="0" smtClean="0"/>
              <a:t>Starten/Ondersteunen van een onderneming/ project</a:t>
            </a:r>
          </a:p>
          <a:p>
            <a:pPr lvl="1" eaLnBrk="1" hangingPunct="1"/>
            <a:r>
              <a:rPr lang="nl-NL" dirty="0" smtClean="0"/>
              <a:t>Ontwikkelingslanden: culturele context, andere behoeften, van invloed op je project</a:t>
            </a:r>
          </a:p>
          <a:p>
            <a:pPr lvl="1" eaLnBrk="1" hangingPunct="1"/>
            <a:r>
              <a:rPr lang="en-US" dirty="0" smtClean="0"/>
              <a:t>Het </a:t>
            </a:r>
            <a:r>
              <a:rPr lang="en-US" dirty="0" err="1" smtClean="0"/>
              <a:t>echt</a:t>
            </a:r>
            <a:r>
              <a:rPr lang="en-US" dirty="0" smtClean="0"/>
              <a:t> </a:t>
            </a:r>
            <a:r>
              <a:rPr lang="en-US" dirty="0" err="1" smtClean="0"/>
              <a:t>toepassen</a:t>
            </a:r>
            <a:r>
              <a:rPr lang="en-US" dirty="0" smtClean="0"/>
              <a:t> van je reeds </a:t>
            </a:r>
            <a:r>
              <a:rPr lang="en-US" dirty="0" err="1" smtClean="0"/>
              <a:t>opgedane</a:t>
            </a:r>
            <a:r>
              <a:rPr lang="en-US" dirty="0" smtClean="0"/>
              <a:t> (</a:t>
            </a:r>
            <a:r>
              <a:rPr lang="en-US" dirty="0" err="1" smtClean="0"/>
              <a:t>technische</a:t>
            </a:r>
            <a:r>
              <a:rPr lang="en-US" dirty="0" smtClean="0"/>
              <a:t>) </a:t>
            </a:r>
            <a:r>
              <a:rPr lang="en-US" dirty="0" err="1" smtClean="0"/>
              <a:t>kennis</a:t>
            </a:r>
            <a:endParaRPr lang="nl-NL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12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Groot Brittanni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2813"/>
            <a:r>
              <a:rPr lang="en-US" altLang="nl-NL" dirty="0" smtClean="0"/>
              <a:t>Going Abroad? Let us know.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56088"/>
          </a:xfrm>
        </p:spPr>
        <p:txBody>
          <a:bodyPr>
            <a:normAutofit/>
          </a:bodyPr>
          <a:lstStyle/>
          <a:p>
            <a:pPr defTabSz="912813"/>
            <a:r>
              <a:rPr lang="en-US" altLang="nl-NL" dirty="0" smtClean="0"/>
              <a:t>Login into OSIRIS through Blackboard and press the </a:t>
            </a:r>
            <a:r>
              <a:rPr lang="en-US" altLang="nl-NL" u="sng" dirty="0" smtClean="0"/>
              <a:t>Stay abroad </a:t>
            </a:r>
            <a:r>
              <a:rPr lang="en-US" altLang="nl-NL" dirty="0" smtClean="0"/>
              <a:t>button. </a:t>
            </a:r>
          </a:p>
          <a:p>
            <a:pPr defTabSz="912813"/>
            <a:r>
              <a:rPr lang="en-US" altLang="nl-NL" dirty="0" smtClean="0"/>
              <a:t>Make a New Request, fill in the requested details and submit your request. </a:t>
            </a:r>
          </a:p>
          <a:p>
            <a:pPr defTabSz="912813"/>
            <a:r>
              <a:rPr lang="en-US" altLang="nl-NL" dirty="0" smtClean="0"/>
              <a:t>You will receive an automated response that your Request has been approved. </a:t>
            </a:r>
          </a:p>
          <a:p>
            <a:pPr defTabSz="912813"/>
            <a:r>
              <a:rPr lang="en-US" altLang="nl-NL" dirty="0" smtClean="0"/>
              <a:t>Then fill in your Contact Information on the screen </a:t>
            </a:r>
            <a:r>
              <a:rPr lang="en-US" altLang="nl-NL" u="sng" dirty="0" smtClean="0"/>
              <a:t>Stay abroad</a:t>
            </a:r>
            <a:r>
              <a:rPr lang="en-US" altLang="nl-NL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49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Onderwijsvormen</a:t>
            </a:r>
            <a:endParaRPr lang="en-US" smtClean="0"/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412776"/>
            <a:ext cx="8202613" cy="4049712"/>
          </a:xfrm>
        </p:spPr>
        <p:txBody>
          <a:bodyPr/>
          <a:lstStyle/>
          <a:p>
            <a:pPr eaLnBrk="1" hangingPunct="1"/>
            <a:r>
              <a:rPr lang="nl-NL" dirty="0" smtClean="0"/>
              <a:t>Colleges, cases &amp; workshops</a:t>
            </a:r>
          </a:p>
          <a:p>
            <a:pPr eaLnBrk="1" hangingPunct="1"/>
            <a:r>
              <a:rPr lang="nl-NL" dirty="0" smtClean="0"/>
              <a:t>Individuele- en groepsopdrachten</a:t>
            </a:r>
          </a:p>
          <a:p>
            <a:pPr eaLnBrk="1" hangingPunct="1"/>
            <a:r>
              <a:rPr lang="nl-NL" dirty="0" smtClean="0"/>
              <a:t>Werken in multidisciplinaire teams</a:t>
            </a:r>
          </a:p>
          <a:p>
            <a:pPr eaLnBrk="1" hangingPunct="1"/>
            <a:r>
              <a:rPr lang="nl-NL" dirty="0" smtClean="0"/>
              <a:t>Gastdocenten</a:t>
            </a:r>
          </a:p>
          <a:p>
            <a:pPr eaLnBrk="1" hangingPunct="1"/>
            <a:endParaRPr lang="nl-NL" dirty="0" smtClean="0"/>
          </a:p>
          <a:p>
            <a:pPr eaLnBrk="1" hangingPunct="1">
              <a:buFontTx/>
              <a:buNone/>
            </a:pPr>
            <a:r>
              <a:rPr lang="nl-NL" dirty="0" smtClean="0"/>
              <a:t>Wij verwachten:</a:t>
            </a:r>
          </a:p>
          <a:p>
            <a:pPr eaLnBrk="1" hangingPunct="1">
              <a:buFontTx/>
              <a:buNone/>
            </a:pPr>
            <a:endParaRPr lang="nl-NL" dirty="0" smtClean="0"/>
          </a:p>
          <a:p>
            <a:pPr eaLnBrk="1" hangingPunct="1"/>
            <a:r>
              <a:rPr lang="nl-NL" dirty="0" smtClean="0"/>
              <a:t>Actieve participatie, deelname colleges en werkgroepen</a:t>
            </a:r>
          </a:p>
          <a:p>
            <a:pPr eaLnBrk="1" hangingPunct="1"/>
            <a:r>
              <a:rPr lang="nl-NL" dirty="0" smtClean="0"/>
              <a:t>Ondernemende en betrokken houding</a:t>
            </a:r>
          </a:p>
          <a:p>
            <a:pPr eaLnBrk="1" hangingPunct="1"/>
            <a:r>
              <a:rPr lang="en-US" dirty="0" smtClean="0"/>
              <a:t>Val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stil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iets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werkt</a:t>
            </a:r>
            <a:r>
              <a:rPr lang="en-US" dirty="0" smtClean="0"/>
              <a:t>, maar </a:t>
            </a:r>
            <a:r>
              <a:rPr lang="en-US" dirty="0" err="1" smtClean="0"/>
              <a:t>zoek</a:t>
            </a:r>
            <a:r>
              <a:rPr lang="en-US" dirty="0" smtClean="0"/>
              <a:t> </a:t>
            </a:r>
            <a:r>
              <a:rPr lang="en-US" dirty="0" err="1" smtClean="0"/>
              <a:t>oplossingen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35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7175" y="-58737"/>
            <a:ext cx="77724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Vakkenpakket</a:t>
            </a:r>
            <a:endParaRPr lang="en-US" dirty="0" smtClean="0"/>
          </a:p>
        </p:txBody>
      </p: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827088" y="1196975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767879" y="811214"/>
            <a:ext cx="2665412" cy="24479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804392" y="1349376"/>
            <a:ext cx="25923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b="1" dirty="0">
                <a:latin typeface="Tahoma" pitchFamily="34" charset="0"/>
              </a:rPr>
              <a:t>Lesprogramma over cultuur, technologie, ontwikkeling en ondernemen</a:t>
            </a:r>
            <a:endParaRPr lang="en-US" b="1" dirty="0">
              <a:latin typeface="Tahoma" pitchFamily="34" charset="0"/>
            </a:endParaRPr>
          </a:p>
        </p:txBody>
      </p:sp>
      <p:sp>
        <p:nvSpPr>
          <p:cNvPr id="1844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12613" y="3356992"/>
            <a:ext cx="4069035" cy="2160340"/>
          </a:xfrm>
          <a:noFill/>
        </p:spPr>
        <p:txBody>
          <a:bodyPr lIns="0" rIns="0"/>
          <a:lstStyle/>
          <a:p>
            <a:pPr eaLnBrk="1" hangingPunct="1"/>
            <a:r>
              <a:rPr lang="en-US" sz="2000" dirty="0" smtClean="0"/>
              <a:t>Sustainable Entrepreneurship</a:t>
            </a:r>
          </a:p>
          <a:p>
            <a:pPr eaLnBrk="1" hangingPunct="1"/>
            <a:r>
              <a:rPr lang="nl-NL" sz="2000" dirty="0" smtClean="0"/>
              <a:t>Business </a:t>
            </a:r>
            <a:r>
              <a:rPr lang="nl-NL" sz="2000" dirty="0"/>
              <a:t>Finance </a:t>
            </a:r>
            <a:r>
              <a:rPr lang="nl-NL" sz="2000" dirty="0" err="1"/>
              <a:t>and</a:t>
            </a:r>
            <a:r>
              <a:rPr lang="nl-NL" sz="2000" dirty="0"/>
              <a:t> Marketing</a:t>
            </a:r>
          </a:p>
          <a:p>
            <a:pPr eaLnBrk="1" hangingPunct="1"/>
            <a:r>
              <a:rPr lang="nl-NL" sz="2000" dirty="0" smtClean="0"/>
              <a:t>Ontwikkeling, duurzaamheid en cultuur</a:t>
            </a:r>
          </a:p>
          <a:p>
            <a:pPr eaLnBrk="1" hangingPunct="1"/>
            <a:r>
              <a:rPr lang="en-GB" sz="2000" dirty="0" smtClean="0"/>
              <a:t>Project Design and Research</a:t>
            </a:r>
            <a:endParaRPr lang="nl-NL" sz="2000" dirty="0" smtClean="0"/>
          </a:p>
          <a:p>
            <a:pPr eaLnBrk="1" hangingPunct="1"/>
            <a:r>
              <a:rPr lang="nl-NL" sz="2000" dirty="0" smtClean="0"/>
              <a:t>Case Study/Stage</a:t>
            </a:r>
          </a:p>
          <a:p>
            <a:pPr eaLnBrk="1" hangingPunct="1"/>
            <a:r>
              <a:rPr lang="en-GB" sz="2000" dirty="0" err="1" smtClean="0"/>
              <a:t>Komt</a:t>
            </a:r>
            <a:r>
              <a:rPr lang="en-GB" sz="2000" dirty="0" smtClean="0"/>
              <a:t> </a:t>
            </a:r>
            <a:r>
              <a:rPr lang="en-GB" sz="2000" dirty="0" err="1" smtClean="0"/>
              <a:t>allemaal</a:t>
            </a:r>
            <a:r>
              <a:rPr lang="en-GB" sz="2000" dirty="0" smtClean="0"/>
              <a:t> </a:t>
            </a:r>
            <a:r>
              <a:rPr lang="en-GB" sz="2000" dirty="0" err="1" smtClean="0"/>
              <a:t>terug</a:t>
            </a:r>
            <a:r>
              <a:rPr lang="en-GB" sz="2000" dirty="0" smtClean="0"/>
              <a:t> in stage!</a:t>
            </a:r>
            <a:endParaRPr lang="nl-NL" sz="2000" dirty="0" smtClean="0"/>
          </a:p>
        </p:txBody>
      </p:sp>
      <p:pic>
        <p:nvPicPr>
          <p:cNvPr id="7" name="Picture 2" descr="http://www.tek-ritr.com/tech_comm/uploads/Topics/presentation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40" y="1230634"/>
            <a:ext cx="4131024" cy="483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0858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719064" y="282575"/>
            <a:ext cx="7772400" cy="1143000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827088" y="1196975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81573"/>
              </p:ext>
            </p:extLst>
          </p:nvPr>
        </p:nvGraphicFramePr>
        <p:xfrm>
          <a:off x="23044" y="53792"/>
          <a:ext cx="9120956" cy="6804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9423"/>
                <a:gridCol w="5521533"/>
              </a:tblGrid>
              <a:tr h="2333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Maandag 5 september 8:45 -14:45 </a:t>
                      </a:r>
                      <a:endParaRPr lang="nl-NL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Openingsdagminor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Donderdag 29 september 10:45 uur-17:00 uur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Veiligheidsdag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Woensdag 5 oktober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Deadline </a:t>
                      </a:r>
                      <a:r>
                        <a:rPr lang="en-GB" sz="1800" dirty="0" err="1">
                          <a:effectLst/>
                        </a:rPr>
                        <a:t>opdracht</a:t>
                      </a:r>
                      <a:r>
                        <a:rPr lang="en-GB" sz="1800" dirty="0">
                          <a:effectLst/>
                        </a:rPr>
                        <a:t> Business and Finance (Johan)</a:t>
                      </a:r>
                      <a:endParaRPr lang="nl-NL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Woensdag 12 oktober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Deadline opdracht Ontwikkeling, Duurzaamheid, Cultuur (Wim, Otto)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Dinsdag 18 oktober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Deadline opdracht Sustainable Entrepreneurship (Esther)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Vrijdag 21 oktober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Deadline opdracht Project Research and Design (Caroline)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99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Dinsdag 25 oktober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Feedback op projectplannen door Caroline en de superviserende docent op te projectplannen van de stagegroepen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998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Donderdag 27 oktober 12:00 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 err="1">
                          <a:effectLst/>
                        </a:rPr>
                        <a:t>Midterm</a:t>
                      </a:r>
                      <a:r>
                        <a:rPr lang="nl-NL" sz="1800" dirty="0">
                          <a:effectLst/>
                        </a:rPr>
                        <a:t> Review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– lunch buitenlandse hapjes (iedereen maakt wat van het land van bestemming)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– presentaties (13:00 uur tot 17:00)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– drankjes</a:t>
                      </a:r>
                      <a:endParaRPr lang="nl-NL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99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Donderdag 2 februari 13:00 -18:00 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Slotdag minor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– presentaties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– </a:t>
                      </a:r>
                      <a:r>
                        <a:rPr lang="nl-NL" sz="1800" dirty="0" smtClean="0">
                          <a:effectLst/>
                        </a:rPr>
                        <a:t>drankjes</a:t>
                      </a:r>
                      <a:endParaRPr lang="nl-NL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6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</a:rPr>
                        <a:t>Maandag 6 februari</a:t>
                      </a:r>
                      <a:endParaRPr lang="nl-NL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</a:rPr>
                        <a:t>Inleveren (1) Verslag (2) Zelfreflectie en (3) Publicatieverzoeken</a:t>
                      </a:r>
                      <a:endParaRPr lang="nl-NL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5943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Vakken</a:t>
            </a:r>
            <a:r>
              <a:rPr lang="en-US" dirty="0" smtClean="0"/>
              <a:t> en deadlines:</a:t>
            </a:r>
            <a:endParaRPr lang="nl-NL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77144" y="4531382"/>
            <a:ext cx="7704856" cy="53154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research &amp; Design</a:t>
            </a:r>
            <a:endParaRPr lang="nl-N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7144" y="2565400"/>
            <a:ext cx="2767508" cy="7112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Business &amp;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Finance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7144" y="3308052"/>
            <a:ext cx="4032448" cy="648382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Development, </a:t>
            </a: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sust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.,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culture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77144" y="3956434"/>
            <a:ext cx="4999756" cy="574948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Sust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. entrepreneurship</a:t>
            </a:r>
            <a:endParaRPr kumimoji="0" lang="nl-N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7144" y="5062922"/>
            <a:ext cx="7704856" cy="398078"/>
          </a:xfrm>
          <a:prstGeom prst="rect">
            <a:avLst/>
          </a:prstGeom>
          <a:solidFill>
            <a:srgbClr val="0066FF"/>
          </a:solidFill>
          <a:ln>
            <a:solidFill>
              <a:srgbClr val="FF0066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Plan</a:t>
            </a:r>
            <a:endParaRPr lang="nl-N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1844824"/>
            <a:ext cx="4129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Verschuivende</a:t>
            </a:r>
            <a:r>
              <a:rPr lang="en-GB" dirty="0" smtClean="0"/>
              <a:t> </a:t>
            </a:r>
            <a:r>
              <a:rPr lang="en-GB" dirty="0" err="1" smtClean="0"/>
              <a:t>aandacht</a:t>
            </a:r>
            <a:r>
              <a:rPr lang="en-GB" dirty="0" smtClean="0"/>
              <a:t> van de </a:t>
            </a:r>
            <a:br>
              <a:rPr lang="en-GB" dirty="0" smtClean="0"/>
            </a:br>
            <a:r>
              <a:rPr lang="en-GB" dirty="0" err="1" smtClean="0"/>
              <a:t>vakken</a:t>
            </a:r>
            <a:r>
              <a:rPr lang="en-GB" dirty="0" smtClean="0"/>
              <a:t> </a:t>
            </a:r>
            <a:r>
              <a:rPr lang="en-GB" dirty="0" err="1" smtClean="0"/>
              <a:t>naar</a:t>
            </a:r>
            <a:r>
              <a:rPr lang="en-GB" dirty="0" smtClean="0"/>
              <a:t> het project (plan)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98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Speciaal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denken</a:t>
            </a:r>
            <a:r>
              <a:rPr lang="en-US" dirty="0" smtClean="0"/>
              <a:t>: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84" y="1268760"/>
            <a:ext cx="7344816" cy="4392612"/>
          </a:xfrm>
        </p:spPr>
        <p:txBody>
          <a:bodyPr/>
          <a:lstStyle/>
          <a:p>
            <a:r>
              <a:rPr lang="en-US" dirty="0" err="1" smtClean="0"/>
              <a:t>Veiligheidscollege</a:t>
            </a:r>
            <a:r>
              <a:rPr lang="en-US" dirty="0" smtClean="0"/>
              <a:t> </a:t>
            </a:r>
            <a:r>
              <a:rPr lang="en-US" dirty="0" err="1" smtClean="0"/>
              <a:t>vrijdag</a:t>
            </a:r>
            <a:r>
              <a:rPr lang="en-US" dirty="0" smtClean="0"/>
              <a:t> 29 </a:t>
            </a:r>
            <a:r>
              <a:rPr lang="en-US" dirty="0" err="1" smtClean="0"/>
              <a:t>september</a:t>
            </a:r>
            <a:r>
              <a:rPr lang="en-US" dirty="0" smtClean="0"/>
              <a:t> 11:45-17:00 door Ir. Ad Korevaar</a:t>
            </a:r>
          </a:p>
          <a:p>
            <a:r>
              <a:rPr lang="en-US" dirty="0" err="1" smtClean="0"/>
              <a:t>Vanaf</a:t>
            </a:r>
            <a:r>
              <a:rPr lang="en-US" dirty="0" smtClean="0"/>
              <a:t> 12:30 </a:t>
            </a:r>
            <a:r>
              <a:rPr lang="en-US" dirty="0" err="1" smtClean="0"/>
              <a:t>uur</a:t>
            </a:r>
            <a:r>
              <a:rPr lang="en-US" dirty="0" smtClean="0"/>
              <a:t> in </a:t>
            </a:r>
            <a:r>
              <a:rPr lang="en-US" dirty="0" err="1" smtClean="0"/>
              <a:t>groepjes</a:t>
            </a:r>
            <a:r>
              <a:rPr lang="en-US" dirty="0" smtClean="0"/>
              <a:t> </a:t>
            </a:r>
            <a:r>
              <a:rPr lang="en-US" dirty="0" err="1" smtClean="0"/>
              <a:t>veiligheidsscan</a:t>
            </a:r>
            <a:r>
              <a:rPr lang="en-US" dirty="0" smtClean="0"/>
              <a:t> </a:t>
            </a:r>
            <a:r>
              <a:rPr lang="en-US" dirty="0" err="1" smtClean="0"/>
              <a:t>voorbereiden</a:t>
            </a:r>
            <a:r>
              <a:rPr lang="en-US" dirty="0" smtClean="0"/>
              <a:t> per land</a:t>
            </a:r>
          </a:p>
          <a:p>
            <a:r>
              <a:rPr lang="en-US" dirty="0" err="1" smtClean="0"/>
              <a:t>Presentaties</a:t>
            </a:r>
            <a:r>
              <a:rPr lang="en-US" dirty="0" smtClean="0"/>
              <a:t> per land 14:45 </a:t>
            </a:r>
            <a:r>
              <a:rPr lang="en-US" dirty="0" err="1" smtClean="0"/>
              <a:t>uur</a:t>
            </a:r>
            <a:r>
              <a:rPr lang="en-US" dirty="0" smtClean="0"/>
              <a:t> tot 17:00 </a:t>
            </a:r>
            <a:r>
              <a:rPr lang="en-US" dirty="0" err="1" smtClean="0"/>
              <a:t>uur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Veiligheidscan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open research </a:t>
            </a:r>
            <a:endParaRPr lang="en-US" dirty="0" smtClean="0"/>
          </a:p>
          <a:p>
            <a:r>
              <a:rPr lang="en-US" dirty="0" err="1" smtClean="0"/>
              <a:t>Enrollen</a:t>
            </a:r>
            <a:r>
              <a:rPr lang="en-US" dirty="0" smtClean="0"/>
              <a:t> in Osiris </a:t>
            </a:r>
            <a:r>
              <a:rPr lang="en-US" dirty="0" err="1" smtClean="0"/>
              <a:t>buitenland</a:t>
            </a:r>
            <a:r>
              <a:rPr lang="en-US" dirty="0" smtClean="0"/>
              <a:t> stage, </a:t>
            </a:r>
            <a:r>
              <a:rPr lang="en-US" dirty="0" err="1" smtClean="0"/>
              <a:t>inclusief</a:t>
            </a:r>
            <a:r>
              <a:rPr lang="en-US" dirty="0" smtClean="0"/>
              <a:t> </a:t>
            </a:r>
            <a:r>
              <a:rPr lang="en-US" dirty="0" err="1" smtClean="0"/>
              <a:t>verzekering</a:t>
            </a:r>
            <a:endParaRPr lang="en-US" dirty="0" smtClean="0"/>
          </a:p>
          <a:p>
            <a:r>
              <a:rPr lang="en-US" dirty="0" err="1" smtClean="0"/>
              <a:t>Betrek</a:t>
            </a:r>
            <a:r>
              <a:rPr lang="en-US" dirty="0" smtClean="0"/>
              <a:t> het </a:t>
            </a:r>
            <a:r>
              <a:rPr lang="en-US" dirty="0" err="1" smtClean="0"/>
              <a:t>thuisfront</a:t>
            </a:r>
            <a:r>
              <a:rPr lang="en-US" dirty="0" smtClean="0"/>
              <a:t> in de </a:t>
            </a:r>
            <a:r>
              <a:rPr lang="en-US" dirty="0" err="1" smtClean="0"/>
              <a:t>afwegingen</a:t>
            </a:r>
            <a:r>
              <a:rPr lang="en-US" dirty="0" smtClean="0"/>
              <a:t> </a:t>
            </a:r>
            <a:r>
              <a:rPr lang="en-US" dirty="0" err="1" smtClean="0"/>
              <a:t>rond</a:t>
            </a:r>
            <a:r>
              <a:rPr lang="en-US" dirty="0" smtClean="0"/>
              <a:t> </a:t>
            </a:r>
            <a:r>
              <a:rPr lang="en-US" dirty="0" err="1" smtClean="0"/>
              <a:t>veiligheid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0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Minor IE&amp;D - Coördinatie</a:t>
            </a:r>
            <a:endParaRPr lang="en-US" smtClean="0"/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0642" y="1351757"/>
            <a:ext cx="7772400" cy="4392612"/>
          </a:xfrm>
        </p:spPr>
        <p:txBody>
          <a:bodyPr/>
          <a:lstStyle/>
          <a:p>
            <a:pPr eaLnBrk="1" hangingPunct="1"/>
            <a:r>
              <a:rPr lang="nl-NL" dirty="0" smtClean="0"/>
              <a:t>Minorcoördinatie: 	Otto Kroesen</a:t>
            </a:r>
          </a:p>
          <a:p>
            <a:pPr marL="3657600" lvl="8" indent="0">
              <a:buNone/>
            </a:pPr>
            <a:r>
              <a:rPr lang="nl-NL" dirty="0" smtClean="0"/>
              <a:t>j.o.kroesen@tudelft.nl</a:t>
            </a:r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iets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endParaRPr lang="en-US" dirty="0" smtClean="0"/>
          </a:p>
          <a:p>
            <a:pPr eaLnBrk="1" hangingPunct="1"/>
            <a:r>
              <a:rPr lang="en-US" dirty="0" err="1" smtClean="0"/>
              <a:t>Formulierenwinkel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briefje</a:t>
            </a:r>
            <a:r>
              <a:rPr lang="en-US" dirty="0" smtClean="0"/>
              <a:t> </a:t>
            </a:r>
            <a:r>
              <a:rPr lang="en-US" dirty="0" err="1" smtClean="0"/>
              <a:t>bevestiging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stage </a:t>
            </a:r>
            <a:r>
              <a:rPr lang="en-US" dirty="0" err="1" smtClean="0"/>
              <a:t>voor</a:t>
            </a:r>
            <a:r>
              <a:rPr lang="en-US" dirty="0" smtClean="0"/>
              <a:t> 15 ECTS </a:t>
            </a:r>
            <a:r>
              <a:rPr lang="en-US" dirty="0" err="1" smtClean="0"/>
              <a:t>StudFonds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err="1" smtClean="0"/>
              <a:t>handtekening</a:t>
            </a:r>
            <a:r>
              <a:rPr lang="en-US" dirty="0" smtClean="0"/>
              <a:t> GGZ </a:t>
            </a:r>
            <a:r>
              <a:rPr lang="en-US" dirty="0" err="1" smtClean="0"/>
              <a:t>formulieren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en </a:t>
            </a:r>
            <a:r>
              <a:rPr lang="en-US" dirty="0" err="1" smtClean="0"/>
              <a:t>ov-kaart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err="1" smtClean="0"/>
              <a:t>Contactadres</a:t>
            </a:r>
            <a:r>
              <a:rPr lang="en-US" dirty="0" smtClean="0"/>
              <a:t> </a:t>
            </a:r>
            <a:r>
              <a:rPr lang="en-US" dirty="0" err="1" smtClean="0"/>
              <a:t>thuisfront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betrek</a:t>
            </a:r>
            <a:r>
              <a:rPr lang="en-US" dirty="0" smtClean="0"/>
              <a:t> het </a:t>
            </a:r>
            <a:r>
              <a:rPr lang="en-US" dirty="0" err="1" smtClean="0"/>
              <a:t>thuisfront</a:t>
            </a:r>
            <a:r>
              <a:rPr lang="en-US" dirty="0" smtClean="0"/>
              <a:t> in de </a:t>
            </a:r>
            <a:r>
              <a:rPr lang="en-US" dirty="0" err="1" smtClean="0"/>
              <a:t>onderneming</a:t>
            </a:r>
            <a:r>
              <a:rPr lang="en-US" dirty="0" smtClean="0"/>
              <a:t>!)</a:t>
            </a:r>
          </a:p>
        </p:txBody>
      </p:sp>
      <p:pic>
        <p:nvPicPr>
          <p:cNvPr id="21510" name="Picture 4" descr="keuz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548063"/>
            <a:ext cx="20161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21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Informatieverstrekking</a:t>
            </a:r>
            <a:endParaRPr lang="en-US" smtClean="0"/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340768"/>
            <a:ext cx="8131175" cy="3778250"/>
          </a:xfrm>
        </p:spPr>
        <p:txBody>
          <a:bodyPr/>
          <a:lstStyle/>
          <a:p>
            <a:pPr eaLnBrk="1" hangingPunct="1"/>
            <a:r>
              <a:rPr lang="nl-NL" dirty="0" smtClean="0"/>
              <a:t>tudelft.openresearch.net</a:t>
            </a:r>
            <a:r>
              <a:rPr lang="nl-NL" dirty="0"/>
              <a:t>/</a:t>
            </a:r>
            <a:endParaRPr lang="nl-NL" dirty="0" smtClean="0"/>
          </a:p>
          <a:p>
            <a:pPr eaLnBrk="1" hangingPunct="1"/>
            <a:r>
              <a:rPr lang="nl-NL" dirty="0" smtClean="0"/>
              <a:t>Blackboard</a:t>
            </a:r>
          </a:p>
          <a:p>
            <a:pPr eaLnBrk="1" hangingPunct="1">
              <a:buFontTx/>
              <a:buNone/>
            </a:pPr>
            <a:r>
              <a:rPr lang="nl-NL" dirty="0" smtClean="0"/>
              <a:t>		</a:t>
            </a:r>
            <a:r>
              <a:rPr lang="nl-NL" dirty="0" smtClean="0">
                <a:sym typeface="Wingdings" pitchFamily="2" charset="2"/>
              </a:rPr>
              <a:t></a:t>
            </a:r>
            <a:r>
              <a:rPr lang="nl-NL" dirty="0" err="1" smtClean="0"/>
              <a:t>Enrollen</a:t>
            </a:r>
            <a:r>
              <a:rPr lang="nl-NL" dirty="0" smtClean="0"/>
              <a:t> voor volledige minor</a:t>
            </a:r>
          </a:p>
          <a:p>
            <a:pPr eaLnBrk="1" hangingPunct="1">
              <a:buFontTx/>
              <a:buNone/>
            </a:pPr>
            <a:r>
              <a:rPr lang="nl-NL" dirty="0" smtClean="0"/>
              <a:t>		</a:t>
            </a:r>
            <a:r>
              <a:rPr lang="nl-NL" dirty="0" smtClean="0">
                <a:sym typeface="Wingdings" pitchFamily="2" charset="2"/>
              </a:rPr>
              <a:t> </a:t>
            </a:r>
            <a:r>
              <a:rPr lang="nl-NL" dirty="0" err="1" smtClean="0">
                <a:sym typeface="Wingdings" pitchFamily="2" charset="2"/>
              </a:rPr>
              <a:t>Enrollen</a:t>
            </a:r>
            <a:r>
              <a:rPr lang="nl-NL" dirty="0" smtClean="0">
                <a:sym typeface="Wingdings" pitchFamily="2" charset="2"/>
              </a:rPr>
              <a:t> </a:t>
            </a:r>
            <a:r>
              <a:rPr lang="nl-NL" dirty="0" smtClean="0"/>
              <a:t>voor afzonderlijke vakken dien je zelf 	te doen! (De docenten zullen aangeven of inschrijven wel of niet nodig is voor hun vak)</a:t>
            </a:r>
          </a:p>
          <a:p>
            <a:pPr eaLnBrk="1" hangingPunct="1"/>
            <a:r>
              <a:rPr lang="nl-NL" dirty="0" smtClean="0"/>
              <a:t>Roosters.tudelft.nl </a:t>
            </a:r>
            <a:r>
              <a:rPr lang="nl-NL" dirty="0" smtClean="0">
                <a:sym typeface="Wingdings" panose="05000000000000000000" pitchFamily="2" charset="2"/>
              </a:rPr>
              <a:t> Programma  TBM</a:t>
            </a:r>
            <a:endParaRPr lang="nl-NL" dirty="0" smtClean="0"/>
          </a:p>
          <a:p>
            <a:pPr eaLnBrk="1" hangingPunct="1"/>
            <a:r>
              <a:rPr lang="en-US" dirty="0" err="1" smtClean="0"/>
              <a:t>Dropbox</a:t>
            </a:r>
            <a:r>
              <a:rPr lang="en-US" dirty="0" smtClean="0"/>
              <a:t>: project </a:t>
            </a:r>
            <a:r>
              <a:rPr lang="en-US" dirty="0" err="1" smtClean="0"/>
              <a:t>verslagen</a:t>
            </a:r>
            <a:endParaRPr lang="nl-NL" dirty="0" smtClean="0"/>
          </a:p>
          <a:p>
            <a:pPr eaLnBrk="1" hangingPunct="1"/>
            <a:r>
              <a:rPr lang="nl-NL" dirty="0" smtClean="0"/>
              <a:t>E-mails </a:t>
            </a:r>
          </a:p>
          <a:p>
            <a:pPr eaLnBrk="1" hangingPunct="1"/>
            <a:r>
              <a:rPr lang="en-US" dirty="0" smtClean="0"/>
              <a:t>Facebook (om in contact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blijven</a:t>
            </a:r>
            <a:r>
              <a:rPr lang="en-US" dirty="0" smtClean="0"/>
              <a:t> met je </a:t>
            </a:r>
            <a:r>
              <a:rPr lang="en-US" dirty="0" err="1" smtClean="0"/>
              <a:t>mede-studenten</a:t>
            </a:r>
            <a:r>
              <a:rPr lang="en-US" dirty="0" smtClean="0"/>
              <a:t>–maar nu </a:t>
            </a:r>
            <a:r>
              <a:rPr lang="en-US" dirty="0" err="1" smtClean="0"/>
              <a:t>ook</a:t>
            </a:r>
            <a:r>
              <a:rPr lang="en-US" dirty="0" smtClean="0"/>
              <a:t> via tudelft.openresearch.net)</a:t>
            </a:r>
          </a:p>
        </p:txBody>
      </p:sp>
    </p:spTree>
    <p:extLst>
      <p:ext uri="{BB962C8B-B14F-4D97-AF65-F5344CB8AC3E}">
        <p14:creationId xmlns:p14="http://schemas.microsoft.com/office/powerpoint/2010/main" val="37327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Aanschaf boeken</a:t>
            </a:r>
            <a:endParaRPr lang="en-US" smtClean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Via </a:t>
            </a:r>
            <a:r>
              <a:rPr lang="nl-NL" dirty="0" err="1" smtClean="0"/>
              <a:t>Curius</a:t>
            </a:r>
            <a:r>
              <a:rPr lang="nl-NL" dirty="0" smtClean="0"/>
              <a:t>, met korting of Bol of </a:t>
            </a:r>
            <a:r>
              <a:rPr lang="nl-NL" dirty="0" err="1" smtClean="0"/>
              <a:t>Amazon</a:t>
            </a:r>
            <a:endParaRPr lang="nl-NL" dirty="0" smtClean="0"/>
          </a:p>
          <a:p>
            <a:pPr eaLnBrk="1" hangingPunct="1"/>
            <a:r>
              <a:rPr lang="en-US" dirty="0" err="1" smtClean="0"/>
              <a:t>Literatuur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onderschatten</a:t>
            </a:r>
            <a:r>
              <a:rPr lang="en-US" dirty="0" smtClean="0"/>
              <a:t>!</a:t>
            </a:r>
          </a:p>
          <a:p>
            <a:pPr eaLnBrk="1" hangingPunct="1"/>
            <a:r>
              <a:rPr lang="en-US" dirty="0" smtClean="0"/>
              <a:t>Anders </a:t>
            </a:r>
            <a:r>
              <a:rPr lang="en-US" dirty="0" err="1" smtClean="0"/>
              <a:t>studeren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technische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vakken</a:t>
            </a:r>
            <a:r>
              <a:rPr lang="en-US" dirty="0" smtClean="0"/>
              <a:t> (</a:t>
            </a:r>
            <a:r>
              <a:rPr lang="en-US" dirty="0" err="1" smtClean="0"/>
              <a:t>begrip</a:t>
            </a:r>
            <a:r>
              <a:rPr lang="en-US" dirty="0" smtClean="0"/>
              <a:t>!).</a:t>
            </a:r>
            <a:endParaRPr lang="nl-NL" dirty="0" smtClean="0"/>
          </a:p>
        </p:txBody>
      </p:sp>
      <p:pic>
        <p:nvPicPr>
          <p:cNvPr id="25606" name="Picture 4" descr="_RAJ06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t="12054"/>
          <a:stretch>
            <a:fillRect/>
          </a:stretch>
        </p:blipFill>
        <p:spPr bwMode="auto">
          <a:xfrm>
            <a:off x="4067175" y="2781300"/>
            <a:ext cx="417512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6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allemaal goed voor?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0" y="1268760"/>
            <a:ext cx="5976590" cy="4392612"/>
          </a:xfrm>
        </p:spPr>
        <p:txBody>
          <a:bodyPr/>
          <a:lstStyle/>
          <a:p>
            <a:r>
              <a:rPr lang="nl-NL" dirty="0" smtClean="0"/>
              <a:t>Technische diepgang combineren met maatschappelijke breedte</a:t>
            </a:r>
          </a:p>
          <a:p>
            <a:r>
              <a:rPr lang="nl-NL" dirty="0" smtClean="0"/>
              <a:t>Expertise in </a:t>
            </a:r>
            <a:r>
              <a:rPr lang="nl-NL" dirty="0" err="1" smtClean="0"/>
              <a:t>entrepreneurship</a:t>
            </a:r>
            <a:r>
              <a:rPr lang="nl-NL" dirty="0" smtClean="0"/>
              <a:t> voor ontwikkeling (</a:t>
            </a:r>
            <a:r>
              <a:rPr lang="nl-NL" dirty="0"/>
              <a:t>V</a:t>
            </a:r>
            <a:r>
              <a:rPr lang="nl-NL" dirty="0" smtClean="0"/>
              <a:t>eel kleine initiatieven in </a:t>
            </a:r>
            <a:r>
              <a:rPr lang="nl-NL" dirty="0" err="1" smtClean="0"/>
              <a:t>entrepreneurship</a:t>
            </a:r>
            <a:r>
              <a:rPr lang="nl-NL" dirty="0" smtClean="0"/>
              <a:t> kunnen doen wat grote plannen en firma’s niet kunnen)</a:t>
            </a:r>
          </a:p>
          <a:p>
            <a:r>
              <a:rPr lang="nl-NL" dirty="0" smtClean="0"/>
              <a:t>Expertise in techniek voor ontwikkeling</a:t>
            </a:r>
          </a:p>
          <a:p>
            <a:r>
              <a:rPr lang="nl-NL" dirty="0" smtClean="0"/>
              <a:t>Expertise in techniekoverdracht naar andere culturen</a:t>
            </a:r>
          </a:p>
          <a:p>
            <a:r>
              <a:rPr lang="nl-NL" dirty="0" smtClean="0"/>
              <a:t>Eigensoortige ontwerpeisen vanuit een </a:t>
            </a:r>
            <a:r>
              <a:rPr lang="nl-NL" dirty="0" err="1" smtClean="0"/>
              <a:t>entrepreneurship</a:t>
            </a:r>
            <a:r>
              <a:rPr lang="nl-NL" dirty="0" smtClean="0"/>
              <a:t> voor ontwikkeling perspectief (molen bijvoorbeeld)</a:t>
            </a:r>
            <a:endParaRPr lang="nl-NL" dirty="0"/>
          </a:p>
        </p:txBody>
      </p:sp>
      <p:pic>
        <p:nvPicPr>
          <p:cNvPr id="3074" name="Picture 2" descr="i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94812"/>
            <a:ext cx="2098923" cy="220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575345"/>
          </a:xfrm>
        </p:spPr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we </a:t>
            </a:r>
            <a:r>
              <a:rPr lang="en-US" dirty="0" err="1" smtClean="0"/>
              <a:t>vandaag</a:t>
            </a:r>
            <a:r>
              <a:rPr lang="en-US" dirty="0" smtClean="0"/>
              <a:t>?</a:t>
            </a:r>
            <a:endParaRPr lang="nl-NL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461597"/>
              </p:ext>
            </p:extLst>
          </p:nvPr>
        </p:nvGraphicFramePr>
        <p:xfrm>
          <a:off x="611560" y="980729"/>
          <a:ext cx="8352928" cy="49263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1923"/>
                <a:gridCol w="4062561"/>
                <a:gridCol w="3018444"/>
              </a:tblGrid>
              <a:tr h="24304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8:45-9:30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Welkom en algemene introductie minor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Otto Kroesen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304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9:30 - 9:40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Business, </a:t>
                      </a:r>
                      <a:r>
                        <a:rPr lang="nl-NL" sz="1500" u="none" strike="noStrike" dirty="0" smtClean="0">
                          <a:effectLst/>
                        </a:rPr>
                        <a:t>Marketing </a:t>
                      </a:r>
                      <a:r>
                        <a:rPr lang="nl-NL" sz="1500" u="none" strike="noStrike" dirty="0" err="1">
                          <a:effectLst/>
                        </a:rPr>
                        <a:t>and</a:t>
                      </a:r>
                      <a:r>
                        <a:rPr lang="nl-NL" sz="1500" u="none" strike="noStrike" dirty="0">
                          <a:effectLst/>
                        </a:rPr>
                        <a:t> </a:t>
                      </a:r>
                      <a:r>
                        <a:rPr lang="nl-NL" sz="1500" u="none" strike="noStrike" dirty="0" smtClean="0">
                          <a:effectLst/>
                        </a:rPr>
                        <a:t>Finance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Johan Spaans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4129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9:40 - 9:50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Project Research </a:t>
                      </a:r>
                      <a:r>
                        <a:rPr lang="nl-NL" sz="1500" u="none" strike="noStrike" dirty="0" err="1">
                          <a:effectLst/>
                        </a:rPr>
                        <a:t>and</a:t>
                      </a:r>
                      <a:r>
                        <a:rPr lang="nl-NL" sz="1500" u="none" strike="noStrike" dirty="0">
                          <a:effectLst/>
                        </a:rPr>
                        <a:t> Design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 smtClean="0">
                          <a:effectLst/>
                        </a:rPr>
                        <a:t>Caroline Nevejan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3040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9:50 - 10:00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Development, Culture, </a:t>
                      </a:r>
                      <a:r>
                        <a:rPr lang="nl-NL" sz="1500" u="none" strike="noStrike" dirty="0" err="1" smtClean="0">
                          <a:effectLst/>
                        </a:rPr>
                        <a:t>Sustainability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u="none" strike="noStrike">
                          <a:effectLst/>
                        </a:rPr>
                        <a:t>Wim Ravesteijn en Otto Kroesen</a:t>
                      </a:r>
                      <a:endParaRPr lang="nb-NO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10:00 - 10:10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 err="1">
                          <a:effectLst/>
                        </a:rPr>
                        <a:t>Sustainable</a:t>
                      </a:r>
                      <a:r>
                        <a:rPr lang="nl-NL" sz="1500" u="none" strike="noStrike" dirty="0">
                          <a:effectLst/>
                        </a:rPr>
                        <a:t> </a:t>
                      </a:r>
                      <a:r>
                        <a:rPr lang="nl-NL" sz="1500" u="none" strike="noStrike" dirty="0" err="1">
                          <a:effectLst/>
                        </a:rPr>
                        <a:t>Entrepreneurship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Esther Blom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10:10 - 10:20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Case Study Sust Entr/Intercultural internship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500" u="none" strike="noStrike">
                          <a:effectLst/>
                        </a:rPr>
                        <a:t>Esther Blom en Otto Kroesen</a:t>
                      </a:r>
                      <a:endParaRPr lang="nb-NO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10:20 - </a:t>
                      </a:r>
                      <a:r>
                        <a:rPr lang="nl-NL" sz="1500" u="none" strike="noStrike" dirty="0" smtClean="0">
                          <a:effectLst/>
                        </a:rPr>
                        <a:t>10:30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YES!Delft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Pieternel Janzen</a:t>
                      </a:r>
                      <a:endParaRPr lang="nl-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 smtClean="0">
                          <a:effectLst/>
                        </a:rPr>
                        <a:t>10:30 </a:t>
                      </a:r>
                      <a:r>
                        <a:rPr lang="nl-NL" sz="1500" u="none" strike="noStrike" dirty="0">
                          <a:effectLst/>
                        </a:rPr>
                        <a:t>- 11:30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500" u="none" strike="noStrike" dirty="0" smtClean="0">
                          <a:effectLst/>
                        </a:rPr>
                        <a:t>Pauze &amp; Rondleiding </a:t>
                      </a:r>
                      <a:r>
                        <a:rPr lang="nl-NL" sz="1500" u="none" strike="noStrike" dirty="0" err="1" smtClean="0">
                          <a:effectLst/>
                        </a:rPr>
                        <a:t>YES!Delft</a:t>
                      </a:r>
                      <a:r>
                        <a:rPr lang="nl-NL" sz="1500" u="none" strike="noStrike" dirty="0" smtClean="0">
                          <a:effectLst/>
                        </a:rPr>
                        <a:t> </a:t>
                      </a:r>
                      <a:endParaRPr lang="nl-NL" sz="15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11:30 - 11:45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Reisveiligheid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Eileen Focke Bakker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11:45 - 12:00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Students for Sustainability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Thomas Hebbink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12:00 - 12:15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Regelingen en papieren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Toke Hoek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13:30-14:45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Lendahand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>
                          <a:effectLst/>
                        </a:rPr>
                        <a:t>Eduard Tee</a:t>
                      </a:r>
                      <a:endParaRPr lang="nl-NL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39903"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15:00- einde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500" u="none" strike="noStrike" dirty="0">
                          <a:effectLst/>
                        </a:rPr>
                        <a:t>Opening Academisch Jaar</a:t>
                      </a:r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Unieke</a:t>
            </a:r>
            <a:r>
              <a:rPr lang="en-US" dirty="0" smtClean="0"/>
              <a:t> </a:t>
            </a:r>
            <a:r>
              <a:rPr lang="en-US" dirty="0" err="1" smtClean="0"/>
              <a:t>onderwijsvormen</a:t>
            </a:r>
            <a:r>
              <a:rPr lang="en-US" dirty="0" smtClean="0"/>
              <a:t>! </a:t>
            </a:r>
            <a:r>
              <a:rPr lang="en-US" dirty="0" err="1" smtClean="0"/>
              <a:t>Theorie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praktijk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elkaar</a:t>
            </a:r>
            <a:r>
              <a:rPr lang="en-US" dirty="0" smtClean="0"/>
              <a:t>.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</a:t>
            </a:r>
            <a:r>
              <a:rPr lang="en-US" dirty="0" err="1" smtClean="0"/>
              <a:t>weken</a:t>
            </a:r>
            <a:r>
              <a:rPr lang="en-US" dirty="0" smtClean="0"/>
              <a:t> </a:t>
            </a:r>
            <a:r>
              <a:rPr lang="en-US" dirty="0" err="1" smtClean="0"/>
              <a:t>vakken</a:t>
            </a:r>
            <a:r>
              <a:rPr lang="en-US" dirty="0" smtClean="0"/>
              <a:t>: </a:t>
            </a:r>
            <a:r>
              <a:rPr lang="en-US" dirty="0" err="1" smtClean="0"/>
              <a:t>allemaal</a:t>
            </a:r>
            <a:r>
              <a:rPr lang="en-US" dirty="0" smtClean="0"/>
              <a:t> </a:t>
            </a:r>
            <a:r>
              <a:rPr lang="en-US" dirty="0" err="1" smtClean="0"/>
              <a:t>kennis</a:t>
            </a:r>
            <a:r>
              <a:rPr lang="en-US" dirty="0" smtClean="0"/>
              <a:t> en </a:t>
            </a:r>
            <a:r>
              <a:rPr lang="en-US" dirty="0" err="1" smtClean="0"/>
              <a:t>inzicht</a:t>
            </a:r>
            <a:r>
              <a:rPr lang="en-US" dirty="0" smtClean="0"/>
              <a:t> die je </a:t>
            </a:r>
            <a:r>
              <a:rPr lang="en-US" dirty="0" err="1" smtClean="0"/>
              <a:t>gaat</a:t>
            </a:r>
            <a:r>
              <a:rPr lang="en-US" dirty="0" smtClean="0"/>
              <a:t> </a:t>
            </a:r>
            <a:r>
              <a:rPr lang="en-US" dirty="0" err="1" smtClean="0"/>
              <a:t>gebruiken</a:t>
            </a:r>
            <a:r>
              <a:rPr lang="en-US" dirty="0" smtClean="0"/>
              <a:t> in de stage!</a:t>
            </a:r>
          </a:p>
          <a:p>
            <a:r>
              <a:rPr lang="en-US" dirty="0" smtClean="0"/>
              <a:t>De stage </a:t>
            </a:r>
            <a:r>
              <a:rPr lang="en-US" dirty="0" err="1" smtClean="0"/>
              <a:t>verdiept</a:t>
            </a:r>
            <a:r>
              <a:rPr lang="en-US" dirty="0" smtClean="0"/>
              <a:t> op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beurt</a:t>
            </a:r>
            <a:r>
              <a:rPr lang="en-US" dirty="0" smtClean="0"/>
              <a:t> je </a:t>
            </a:r>
            <a:r>
              <a:rPr lang="en-US" dirty="0" err="1" smtClean="0"/>
              <a:t>theoretische</a:t>
            </a:r>
            <a:r>
              <a:rPr lang="en-US" dirty="0" smtClean="0"/>
              <a:t> </a:t>
            </a:r>
            <a:r>
              <a:rPr lang="en-US" dirty="0" err="1" smtClean="0"/>
              <a:t>inzicht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Leerdoelen</a:t>
            </a:r>
            <a:r>
              <a:rPr lang="en-US" dirty="0" smtClean="0"/>
              <a:t> en </a:t>
            </a:r>
            <a:r>
              <a:rPr lang="en-US" dirty="0" err="1" smtClean="0"/>
              <a:t>praktische</a:t>
            </a:r>
            <a:r>
              <a:rPr lang="en-US" dirty="0" smtClean="0"/>
              <a:t> </a:t>
            </a:r>
            <a:r>
              <a:rPr lang="en-US" dirty="0" err="1" smtClean="0"/>
              <a:t>doelen</a:t>
            </a:r>
            <a:r>
              <a:rPr lang="en-US" dirty="0" smtClean="0"/>
              <a:t> </a:t>
            </a:r>
            <a:r>
              <a:rPr lang="en-US" dirty="0" err="1" smtClean="0"/>
              <a:t>ondersteunen</a:t>
            </a:r>
            <a:r>
              <a:rPr lang="en-US" dirty="0" smtClean="0"/>
              <a:t> </a:t>
            </a:r>
            <a:r>
              <a:rPr lang="en-US" dirty="0" err="1" smtClean="0"/>
              <a:t>elkaar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Unieke</a:t>
            </a:r>
            <a:r>
              <a:rPr lang="en-US" dirty="0" smtClean="0"/>
              <a:t> </a:t>
            </a:r>
            <a:r>
              <a:rPr lang="en-US" dirty="0" err="1" smtClean="0"/>
              <a:t>combinatie</a:t>
            </a:r>
            <a:r>
              <a:rPr lang="en-US" dirty="0" smtClean="0"/>
              <a:t> van </a:t>
            </a:r>
            <a:r>
              <a:rPr lang="en-US" dirty="0" err="1" smtClean="0"/>
              <a:t>techniek</a:t>
            </a:r>
            <a:r>
              <a:rPr lang="en-US" dirty="0" smtClean="0"/>
              <a:t> en </a:t>
            </a:r>
            <a:r>
              <a:rPr lang="en-US" dirty="0" err="1" smtClean="0"/>
              <a:t>sociale</a:t>
            </a:r>
            <a:r>
              <a:rPr lang="en-US" dirty="0" smtClean="0"/>
              <a:t> </a:t>
            </a:r>
            <a:r>
              <a:rPr lang="en-US" dirty="0" err="1" smtClean="0"/>
              <a:t>omgeving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Unieke</a:t>
            </a:r>
            <a:r>
              <a:rPr lang="en-US" dirty="0" smtClean="0"/>
              <a:t> </a:t>
            </a:r>
            <a:r>
              <a:rPr lang="en-US" dirty="0" err="1" smtClean="0"/>
              <a:t>combinatie</a:t>
            </a:r>
            <a:r>
              <a:rPr lang="en-US" dirty="0" smtClean="0"/>
              <a:t> van </a:t>
            </a:r>
            <a:r>
              <a:rPr lang="en-US" dirty="0" err="1" smtClean="0"/>
              <a:t>eigen</a:t>
            </a:r>
            <a:r>
              <a:rPr lang="en-US" dirty="0" smtClean="0"/>
              <a:t> </a:t>
            </a:r>
            <a:r>
              <a:rPr lang="en-US" dirty="0" err="1" smtClean="0"/>
              <a:t>inbreng</a:t>
            </a:r>
            <a:r>
              <a:rPr lang="en-US" dirty="0" smtClean="0"/>
              <a:t> en </a:t>
            </a:r>
            <a:r>
              <a:rPr lang="en-US" dirty="0" err="1" smtClean="0"/>
              <a:t>samenwerking</a:t>
            </a:r>
            <a:r>
              <a:rPr lang="en-US" dirty="0" smtClean="0"/>
              <a:t> in </a:t>
            </a:r>
            <a:r>
              <a:rPr lang="en-US" dirty="0" err="1" smtClean="0"/>
              <a:t>een</a:t>
            </a:r>
            <a:r>
              <a:rPr lang="en-US" dirty="0" smtClean="0"/>
              <a:t> team.</a:t>
            </a:r>
          </a:p>
          <a:p>
            <a:r>
              <a:rPr lang="en-US" dirty="0" err="1" smtClean="0"/>
              <a:t>Groeien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uitdaging</a:t>
            </a:r>
            <a:r>
              <a:rPr lang="en-US" dirty="0" smtClean="0"/>
              <a:t>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708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2" descr="plaatj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7056438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Business Marketing </a:t>
            </a:r>
            <a:r>
              <a:rPr lang="en-US" dirty="0"/>
              <a:t>&amp; </a:t>
            </a:r>
            <a:r>
              <a:rPr lang="en-US" dirty="0" smtClean="0"/>
              <a:t>Finance</a:t>
            </a:r>
          </a:p>
        </p:txBody>
      </p:sp>
      <p:sp>
        <p:nvSpPr>
          <p:cNvPr id="870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1412875"/>
            <a:ext cx="7772400" cy="44021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000" b="1" dirty="0" smtClean="0">
                <a:solidFill>
                  <a:srgbClr val="0099CC"/>
                </a:solidFill>
              </a:rPr>
              <a:t>WM0619TU</a:t>
            </a:r>
            <a:r>
              <a:rPr lang="nl-NL" sz="2000" dirty="0" smtClean="0"/>
              <a:t> Drs. Johan Spaans (TBM kamer C2.090)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0138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649"/>
            <a:ext cx="7772400" cy="720079"/>
          </a:xfrm>
        </p:spPr>
        <p:txBody>
          <a:bodyPr/>
          <a:lstStyle/>
          <a:p>
            <a:pPr eaLnBrk="1" hangingPunct="1"/>
            <a:r>
              <a:rPr lang="nl-NL" dirty="0"/>
              <a:t>Module: Business Marketing &amp; Finance</a:t>
            </a:r>
            <a:endParaRPr lang="en-US" dirty="0" smtClean="0"/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052736"/>
            <a:ext cx="8207945" cy="4752528"/>
          </a:xfrm>
          <a:noFill/>
        </p:spPr>
        <p:txBody>
          <a:bodyPr lIns="0" rIns="0"/>
          <a:lstStyle/>
          <a:p>
            <a:pPr eaLnBrk="1" hangingPunct="1">
              <a:buFontTx/>
              <a:buNone/>
            </a:pPr>
            <a:r>
              <a:rPr lang="nl-NL" dirty="0" smtClean="0"/>
              <a:t>Doel van de module:</a:t>
            </a:r>
          </a:p>
          <a:p>
            <a:pPr eaLnBrk="1" hangingPunct="1"/>
            <a:r>
              <a:rPr lang="nl-NL" dirty="0" smtClean="0"/>
              <a:t>Grondbeginselen leren van het ondernemerschap</a:t>
            </a:r>
          </a:p>
          <a:p>
            <a:pPr eaLnBrk="1" hangingPunct="1"/>
            <a:r>
              <a:rPr lang="nl-NL" dirty="0" smtClean="0"/>
              <a:t>Hoe werkt ondernemerschap?</a:t>
            </a:r>
          </a:p>
          <a:p>
            <a:pPr eaLnBrk="1" hangingPunct="1"/>
            <a:r>
              <a:rPr lang="nl-NL" dirty="0" smtClean="0"/>
              <a:t>Inleidend boek: Ondernemerschap in Hoofdlijnen</a:t>
            </a:r>
          </a:p>
          <a:p>
            <a:pPr eaLnBrk="1" hangingPunct="1"/>
            <a:r>
              <a:rPr lang="nl-NL" dirty="0" smtClean="0"/>
              <a:t>Multidisciplinaire benadering: Marketing, financiën, productie, logistiek, personeel, </a:t>
            </a:r>
          </a:p>
          <a:p>
            <a:pPr eaLnBrk="1" hangingPunct="1"/>
            <a:r>
              <a:rPr lang="nl-NL" dirty="0" smtClean="0">
                <a:sym typeface="Wingdings" panose="05000000000000000000" pitchFamily="2" charset="2"/>
              </a:rPr>
              <a:t> onderneming  planning en besturing  instrumenten</a:t>
            </a:r>
            <a:endParaRPr lang="nl-NL" dirty="0" smtClean="0"/>
          </a:p>
          <a:p>
            <a:pPr eaLnBrk="1" hangingPunct="1"/>
            <a:r>
              <a:rPr lang="nl-NL" dirty="0" smtClean="0"/>
              <a:t>Die instrumenten gaan we toepassen in een veilige omgeving</a:t>
            </a:r>
          </a:p>
          <a:p>
            <a:pPr eaLnBrk="1" hangingPunct="1"/>
            <a:r>
              <a:rPr lang="nl-NL" dirty="0" smtClean="0"/>
              <a:t>Oefenen/ervaring opdoen met ondernemerschap</a:t>
            </a:r>
          </a:p>
          <a:p>
            <a:pPr eaLnBrk="1" hangingPunct="1"/>
            <a:r>
              <a:rPr lang="nl-NL" dirty="0" smtClean="0"/>
              <a:t>In het kader van een business </a:t>
            </a:r>
            <a:r>
              <a:rPr lang="nl-NL" dirty="0" err="1" smtClean="0"/>
              <a:t>gaming-simulation</a:t>
            </a:r>
            <a:r>
              <a:rPr lang="nl-NL" dirty="0" smtClean="0"/>
              <a:t> </a:t>
            </a:r>
          </a:p>
          <a:p>
            <a:pPr eaLnBrk="1" hangingPunct="1">
              <a:buFontTx/>
              <a:buNone/>
            </a:pPr>
            <a:endParaRPr lang="nl-NL" b="1" dirty="0" smtClean="0"/>
          </a:p>
        </p:txBody>
      </p:sp>
    </p:spTree>
    <p:extLst>
      <p:ext uri="{BB962C8B-B14F-4D97-AF65-F5344CB8AC3E}">
        <p14:creationId xmlns:p14="http://schemas.microsoft.com/office/powerpoint/2010/main" val="6145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7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7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7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7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7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7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7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7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7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7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7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7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7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7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7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7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7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7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7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7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7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57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7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7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57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7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7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05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Module: Business Marketing &amp; Finance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0" y="1484784"/>
            <a:ext cx="7772400" cy="460804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dirty="0" smtClean="0"/>
              <a:t>Drie hoofd onderwerpen</a:t>
            </a:r>
            <a:endParaRPr lang="nl-NL" dirty="0"/>
          </a:p>
          <a:p>
            <a:pPr eaLnBrk="1" hangingPunct="1"/>
            <a:r>
              <a:rPr lang="nl-NL" dirty="0"/>
              <a:t>Business: bedrijf, </a:t>
            </a:r>
            <a:r>
              <a:rPr lang="nl-NL" dirty="0" smtClean="0"/>
              <a:t>productie, planning</a:t>
            </a:r>
            <a:r>
              <a:rPr lang="nl-NL" dirty="0"/>
              <a:t>, structurering, sturing</a:t>
            </a:r>
          </a:p>
          <a:p>
            <a:pPr eaLnBrk="1" hangingPunct="1"/>
            <a:r>
              <a:rPr lang="nl-NL" dirty="0" smtClean="0"/>
              <a:t>Marketing</a:t>
            </a:r>
            <a:r>
              <a:rPr lang="nl-NL" dirty="0"/>
              <a:t>: strategie, communicatie, aanpak, </a:t>
            </a:r>
            <a:r>
              <a:rPr lang="nl-NL" dirty="0" smtClean="0"/>
              <a:t>middelen</a:t>
            </a:r>
          </a:p>
          <a:p>
            <a:pPr eaLnBrk="1" hangingPunct="1"/>
            <a:r>
              <a:rPr lang="nl-NL" dirty="0"/>
              <a:t>Finance: </a:t>
            </a:r>
            <a:r>
              <a:rPr lang="nl-NL" dirty="0" smtClean="0"/>
              <a:t>financiële gegevens begrijpen, financiering</a:t>
            </a:r>
            <a:r>
              <a:rPr lang="nl-NL" dirty="0"/>
              <a:t>, analyse, administratie, </a:t>
            </a:r>
            <a:r>
              <a:rPr lang="nl-NL" dirty="0" smtClean="0"/>
              <a:t>rapportage</a:t>
            </a:r>
          </a:p>
          <a:p>
            <a:pPr marL="0" indent="0" eaLnBrk="1" hangingPunct="1">
              <a:buNone/>
            </a:pPr>
            <a:r>
              <a:rPr lang="nl-NL" dirty="0" smtClean="0"/>
              <a:t>Al deze aspecten komen samen in de </a:t>
            </a:r>
            <a:r>
              <a:rPr lang="nl-NL" dirty="0" err="1" smtClean="0"/>
              <a:t>businesgame</a:t>
            </a:r>
            <a:endParaRPr lang="nl-NL" dirty="0" smtClean="0"/>
          </a:p>
          <a:p>
            <a:pPr eaLnBrk="1" hangingPunct="1"/>
            <a:r>
              <a:rPr lang="nl-NL" dirty="0" smtClean="0"/>
              <a:t>Woensdagmiddag en vrijdagmiddag</a:t>
            </a:r>
          </a:p>
          <a:p>
            <a:pPr eaLnBrk="1" hangingPunct="1"/>
            <a:r>
              <a:rPr lang="nl-NL" dirty="0" smtClean="0"/>
              <a:t>Daar speelt zich een groot deel van het leerproces af</a:t>
            </a:r>
          </a:p>
          <a:p>
            <a:pPr eaLnBrk="1" hangingPunct="1"/>
            <a:r>
              <a:rPr lang="nl-NL" dirty="0" smtClean="0"/>
              <a:t>Dan moet je uiteraard wel aanwezig zijn </a:t>
            </a:r>
          </a:p>
          <a:p>
            <a:pPr marL="0" indent="0" eaLnBrk="1" hangingPunct="1">
              <a:buNone/>
            </a:pPr>
            <a:endParaRPr lang="nl-NL" dirty="0"/>
          </a:p>
          <a:p>
            <a:pPr marL="0" indent="0" eaLnBrk="1" hangingPunct="1">
              <a:buNone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925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719361"/>
          </a:xfrm>
        </p:spPr>
        <p:txBody>
          <a:bodyPr/>
          <a:lstStyle/>
          <a:p>
            <a:pPr eaLnBrk="1" hangingPunct="1"/>
            <a:r>
              <a:rPr lang="en-US" dirty="0" err="1" smtClean="0"/>
              <a:t>Businessgame</a:t>
            </a:r>
            <a:endParaRPr lang="en-US" dirty="0" smtClean="0"/>
          </a:p>
        </p:txBody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96752"/>
            <a:ext cx="7698432" cy="4824536"/>
          </a:xfrm>
        </p:spPr>
        <p:txBody>
          <a:bodyPr/>
          <a:lstStyle/>
          <a:p>
            <a:pPr eaLnBrk="1" hangingPunct="1"/>
            <a:r>
              <a:rPr lang="en-US" dirty="0" err="1" smtClean="0"/>
              <a:t>Nabootsing</a:t>
            </a:r>
            <a:r>
              <a:rPr lang="en-US" dirty="0" smtClean="0"/>
              <a:t> van </a:t>
            </a:r>
            <a:r>
              <a:rPr lang="en-US" dirty="0" err="1" smtClean="0"/>
              <a:t>bedrijven</a:t>
            </a:r>
            <a:r>
              <a:rPr lang="en-US" dirty="0" smtClean="0"/>
              <a:t> en van </a:t>
            </a:r>
            <a:r>
              <a:rPr lang="en-US" dirty="0" err="1" smtClean="0"/>
              <a:t>markten</a:t>
            </a:r>
            <a:endParaRPr lang="en-US" dirty="0" smtClean="0"/>
          </a:p>
          <a:p>
            <a:pPr eaLnBrk="1" hangingPunct="1"/>
            <a:r>
              <a:rPr lang="en-US" dirty="0" err="1" smtClean="0"/>
              <a:t>Jullie</a:t>
            </a:r>
            <a:r>
              <a:rPr lang="en-US" dirty="0" smtClean="0"/>
              <a:t> </a:t>
            </a:r>
            <a:r>
              <a:rPr lang="en-US" dirty="0" err="1" smtClean="0"/>
              <a:t>worden</a:t>
            </a:r>
            <a:r>
              <a:rPr lang="en-US" dirty="0" smtClean="0"/>
              <a:t> </a:t>
            </a:r>
            <a:r>
              <a:rPr lang="en-US" dirty="0" err="1" smtClean="0"/>
              <a:t>allemaal</a:t>
            </a:r>
            <a:r>
              <a:rPr lang="en-US" dirty="0" smtClean="0"/>
              <a:t> </a:t>
            </a:r>
            <a:r>
              <a:rPr lang="en-US" dirty="0" err="1" smtClean="0"/>
              <a:t>ondernemers</a:t>
            </a:r>
            <a:r>
              <a:rPr lang="en-US" dirty="0" smtClean="0"/>
              <a:t> (in </a:t>
            </a:r>
            <a:r>
              <a:rPr lang="en-US" dirty="0" err="1" smtClean="0"/>
              <a:t>groepen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err="1"/>
              <a:t>J</a:t>
            </a:r>
            <a:r>
              <a:rPr lang="en-US" dirty="0" err="1" smtClean="0"/>
              <a:t>ullie</a:t>
            </a:r>
            <a:r>
              <a:rPr lang="en-US" dirty="0" smtClean="0"/>
              <a:t> </a:t>
            </a:r>
            <a:r>
              <a:rPr lang="en-US" dirty="0" err="1" smtClean="0"/>
              <a:t>gaan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bedrijf</a:t>
            </a:r>
            <a:r>
              <a:rPr lang="en-US" dirty="0" smtClean="0"/>
              <a:t> </a:t>
            </a:r>
            <a:r>
              <a:rPr lang="en-US" dirty="0" err="1" smtClean="0"/>
              <a:t>besturen</a:t>
            </a:r>
            <a:r>
              <a:rPr lang="en-US" dirty="0" smtClean="0"/>
              <a:t> (computer </a:t>
            </a:r>
            <a:r>
              <a:rPr lang="en-US" dirty="0" err="1" smtClean="0"/>
              <a:t>simulatie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err="1" smtClean="0"/>
              <a:t>Producten</a:t>
            </a:r>
            <a:r>
              <a:rPr lang="en-US" dirty="0" smtClean="0"/>
              <a:t> op de </a:t>
            </a:r>
            <a:r>
              <a:rPr lang="en-US" dirty="0" err="1" smtClean="0"/>
              <a:t>markt</a:t>
            </a:r>
            <a:r>
              <a:rPr lang="en-US" dirty="0" smtClean="0"/>
              <a:t> </a:t>
            </a:r>
            <a:r>
              <a:rPr lang="en-US" dirty="0" err="1" smtClean="0"/>
              <a:t>brengen</a:t>
            </a:r>
            <a:endParaRPr lang="en-US" dirty="0" smtClean="0"/>
          </a:p>
          <a:p>
            <a:pPr eaLnBrk="1" hangingPunct="1"/>
            <a:r>
              <a:rPr lang="en-US" dirty="0" err="1" smtClean="0"/>
              <a:t>Instrumenten</a:t>
            </a:r>
            <a:r>
              <a:rPr lang="en-US" dirty="0" smtClean="0"/>
              <a:t> </a:t>
            </a:r>
            <a:r>
              <a:rPr lang="en-US" dirty="0" err="1" smtClean="0"/>
              <a:t>leren</a:t>
            </a:r>
            <a:r>
              <a:rPr lang="en-US" dirty="0" smtClean="0"/>
              <a:t> </a:t>
            </a:r>
            <a:r>
              <a:rPr lang="en-US" dirty="0" err="1" smtClean="0"/>
              <a:t>toepassen</a:t>
            </a:r>
            <a:r>
              <a:rPr lang="en-US" dirty="0" smtClean="0"/>
              <a:t> (</a:t>
            </a:r>
            <a:r>
              <a:rPr lang="en-US" dirty="0" err="1" smtClean="0"/>
              <a:t>elementair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De </a:t>
            </a:r>
            <a:r>
              <a:rPr lang="en-US" dirty="0" err="1" smtClean="0"/>
              <a:t>bedrijven</a:t>
            </a:r>
            <a:r>
              <a:rPr lang="en-US" dirty="0" smtClean="0"/>
              <a:t> </a:t>
            </a:r>
            <a:r>
              <a:rPr lang="en-US" dirty="0" err="1" smtClean="0"/>
              <a:t>worden</a:t>
            </a:r>
            <a:r>
              <a:rPr lang="en-US" dirty="0" smtClean="0"/>
              <a:t> </a:t>
            </a:r>
            <a:r>
              <a:rPr lang="en-US" dirty="0" err="1" smtClean="0"/>
              <a:t>beoordeeld</a:t>
            </a:r>
            <a:r>
              <a:rPr lang="en-US" dirty="0" smtClean="0"/>
              <a:t> (</a:t>
            </a:r>
            <a:r>
              <a:rPr lang="en-US" dirty="0" err="1" smtClean="0"/>
              <a:t>programma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/mag je </a:t>
            </a:r>
            <a:r>
              <a:rPr lang="en-US" dirty="0" err="1" smtClean="0"/>
              <a:t>individuele</a:t>
            </a:r>
            <a:r>
              <a:rPr lang="en-US" dirty="0" smtClean="0"/>
              <a:t> </a:t>
            </a:r>
            <a:r>
              <a:rPr lang="en-US" dirty="0" err="1" smtClean="0"/>
              <a:t>resultaat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endParaRPr lang="en-US" dirty="0" smtClean="0"/>
          </a:p>
          <a:p>
            <a:pPr eaLnBrk="1" hangingPunct="1"/>
            <a:r>
              <a:rPr lang="en-US" dirty="0" err="1" smtClean="0"/>
              <a:t>Toets</a:t>
            </a:r>
            <a:r>
              <a:rPr lang="en-US" dirty="0" smtClean="0"/>
              <a:t> over de </a:t>
            </a:r>
            <a:r>
              <a:rPr lang="en-US" dirty="0" err="1" smtClean="0"/>
              <a:t>theoretische</a:t>
            </a:r>
            <a:r>
              <a:rPr lang="en-US" dirty="0" smtClean="0"/>
              <a:t> </a:t>
            </a:r>
            <a:r>
              <a:rPr lang="en-US" dirty="0" err="1" smtClean="0"/>
              <a:t>kennis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het </a:t>
            </a:r>
            <a:r>
              <a:rPr lang="en-US" dirty="0" err="1" smtClean="0"/>
              <a:t>boek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2 </a:t>
            </a:r>
            <a:r>
              <a:rPr lang="en-US" dirty="0" err="1" smtClean="0"/>
              <a:t>cijfers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beoordeling</a:t>
            </a:r>
            <a:r>
              <a:rPr lang="en-US" dirty="0" smtClean="0"/>
              <a:t> game, </a:t>
            </a:r>
            <a:r>
              <a:rPr lang="en-US" dirty="0" err="1" smtClean="0"/>
              <a:t>kennistoets</a:t>
            </a:r>
            <a:r>
              <a:rPr lang="en-US" dirty="0" smtClean="0"/>
              <a:t> </a:t>
            </a:r>
            <a:r>
              <a:rPr lang="en-US" dirty="0" err="1" smtClean="0"/>
              <a:t>boek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err="1" smtClean="0"/>
              <a:t>Groeps</a:t>
            </a:r>
            <a:r>
              <a:rPr lang="en-US" dirty="0" smtClean="0"/>
              <a:t>- of </a:t>
            </a:r>
            <a:r>
              <a:rPr lang="en-US" dirty="0" err="1" smtClean="0"/>
              <a:t>individueel</a:t>
            </a:r>
            <a:r>
              <a:rPr lang="en-US" dirty="0" smtClean="0"/>
              <a:t> </a:t>
            </a:r>
            <a:r>
              <a:rPr lang="en-US" dirty="0" err="1" smtClean="0"/>
              <a:t>resultaat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hoogste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telt</a:t>
            </a:r>
            <a:endParaRPr lang="en-US" dirty="0" smtClean="0">
              <a:sym typeface="Wingdings" panose="05000000000000000000" pitchFamily="2" charset="2"/>
            </a:endParaRPr>
          </a:p>
          <a:p>
            <a:pPr eaLnBrk="1" hangingPunct="1"/>
            <a:r>
              <a:rPr lang="en-US" dirty="0" err="1" smtClean="0">
                <a:sym typeface="Wingdings" panose="05000000000000000000" pitchFamily="2" charset="2"/>
              </a:rPr>
              <a:t>Eén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voorwaarde</a:t>
            </a:r>
            <a:r>
              <a:rPr lang="en-US" dirty="0" smtClean="0">
                <a:sym typeface="Wingdings" panose="05000000000000000000" pitchFamily="2" charset="2"/>
              </a:rPr>
              <a:t>: </a:t>
            </a:r>
            <a:r>
              <a:rPr lang="en-US" dirty="0" err="1" smtClean="0">
                <a:sym typeface="Wingdings" panose="05000000000000000000" pitchFamily="2" charset="2"/>
              </a:rPr>
              <a:t>minimaal</a:t>
            </a:r>
            <a:r>
              <a:rPr lang="en-US" dirty="0" smtClean="0">
                <a:sym typeface="Wingdings" panose="05000000000000000000" pitchFamily="2" charset="2"/>
              </a:rPr>
              <a:t> 5 </a:t>
            </a:r>
            <a:r>
              <a:rPr lang="en-US" dirty="0" err="1" smtClean="0">
                <a:sym typeface="Wingdings" panose="05000000000000000000" pitchFamily="2" charset="2"/>
              </a:rPr>
              <a:t>voor</a:t>
            </a:r>
            <a:r>
              <a:rPr lang="en-US" dirty="0" smtClean="0">
                <a:sym typeface="Wingdings" panose="05000000000000000000" pitchFamily="2" charset="2"/>
              </a:rPr>
              <a:t> de </a:t>
            </a:r>
            <a:r>
              <a:rPr lang="en-US" dirty="0" err="1" smtClean="0">
                <a:sym typeface="Wingdings" panose="05000000000000000000" pitchFamily="2" charset="2"/>
              </a:rPr>
              <a:t>toets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39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9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9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9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9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9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9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9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9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9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9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9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9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9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9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9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9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9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9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9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9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9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59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9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9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59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9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9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9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9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9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59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9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591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79715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https://</a:t>
            </a:r>
            <a:r>
              <a:rPr lang="en-US" dirty="0" err="1" smtClean="0">
                <a:solidFill>
                  <a:srgbClr val="3366FF"/>
                </a:solidFill>
              </a:rPr>
              <a:t>tudelft</a:t>
            </a:r>
            <a:r>
              <a:rPr lang="en-US" dirty="0" smtClean="0">
                <a:solidFill>
                  <a:srgbClr val="3366FF"/>
                </a:solidFill>
              </a:rPr>
              <a:t>/</a:t>
            </a:r>
            <a:r>
              <a:rPr lang="en-US" dirty="0" err="1" smtClean="0">
                <a:solidFill>
                  <a:srgbClr val="3366FF"/>
                </a:solidFill>
              </a:rPr>
              <a:t>openresearch.net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Picture 3" descr="Screen Shot 2016-09-03 at 09.0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2041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836712"/>
            <a:ext cx="7221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3366FF"/>
                </a:solidFill>
              </a:rPr>
              <a:t>IED: Project Research and Design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3366FF"/>
                </a:solidFill>
              </a:rPr>
              <a:t>IED: Project Research and Design</a:t>
            </a:r>
            <a:endParaRPr lang="en-US" sz="40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56" y="1052736"/>
            <a:ext cx="8604448" cy="566124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To integrate all you have learned in different modules in  your project</a:t>
            </a:r>
          </a:p>
          <a:p>
            <a:endParaRPr lang="en-US" sz="2800" dirty="0" smtClean="0"/>
          </a:p>
          <a:p>
            <a:r>
              <a:rPr lang="en-US" sz="2800" dirty="0" smtClean="0"/>
              <a:t>To explore methods for research and design during your project</a:t>
            </a:r>
          </a:p>
          <a:p>
            <a:endParaRPr lang="en-US" sz="2800" dirty="0" smtClean="0"/>
          </a:p>
          <a:p>
            <a:r>
              <a:rPr lang="en-US" sz="2800" dirty="0" smtClean="0"/>
              <a:t>To share your research and design </a:t>
            </a:r>
          </a:p>
          <a:p>
            <a:endParaRPr lang="en-US" sz="2800" dirty="0"/>
          </a:p>
          <a:p>
            <a:r>
              <a:rPr lang="en-US" sz="2800" dirty="0"/>
              <a:t>To create a project plan</a:t>
            </a:r>
          </a:p>
          <a:p>
            <a:endParaRPr lang="en-US" sz="2800" dirty="0" smtClean="0"/>
          </a:p>
          <a:p>
            <a:r>
              <a:rPr lang="en-US" sz="2800" dirty="0"/>
              <a:t>To give and receive  feedback from each </a:t>
            </a:r>
            <a:r>
              <a:rPr lang="en-US" sz="2800" dirty="0" smtClean="0"/>
              <a:t>other</a:t>
            </a:r>
          </a:p>
          <a:p>
            <a:endParaRPr lang="en-US" sz="2800" dirty="0"/>
          </a:p>
          <a:p>
            <a:r>
              <a:rPr lang="en-US" sz="2800" dirty="0" smtClean="0"/>
              <a:t>To publish final results in an attractive and insightful manner for stakeholders and next generation of students involved.</a:t>
            </a:r>
            <a:endParaRPr lang="en-US" sz="2800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2487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2627784" cy="1152128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 err="1" smtClean="0"/>
              <a:t>Inlog</a:t>
            </a:r>
            <a:r>
              <a:rPr lang="en-US" sz="2000" b="1" dirty="0" smtClean="0"/>
              <a:t>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Initial + last name (no dots)</a:t>
            </a:r>
            <a:br>
              <a:rPr lang="en-US" sz="2000" dirty="0" smtClean="0"/>
            </a:br>
            <a:r>
              <a:rPr lang="en-US" sz="2000" b="1" dirty="0" smtClean="0"/>
              <a:t>Password: </a:t>
            </a:r>
            <a:br>
              <a:rPr lang="en-US" sz="2000" b="1" dirty="0" smtClean="0"/>
            </a:br>
            <a:r>
              <a:rPr lang="en-US" sz="2000" dirty="0" smtClean="0"/>
              <a:t>student number</a:t>
            </a:r>
            <a:endParaRPr lang="en-US" sz="2000" dirty="0"/>
          </a:p>
        </p:txBody>
      </p:sp>
      <p:pic>
        <p:nvPicPr>
          <p:cNvPr id="5" name="Picture 4" descr="Screen Shot 2016-09-04 at 15.11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35" y="3429000"/>
            <a:ext cx="6427665" cy="3404427"/>
          </a:xfrm>
          <a:prstGeom prst="rect">
            <a:avLst/>
          </a:prstGeom>
        </p:spPr>
      </p:pic>
      <p:pic>
        <p:nvPicPr>
          <p:cNvPr id="6" name="Picture 5" descr="Screen Shot 2016-09-04 at 15.11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07" y="16932"/>
            <a:ext cx="6475893" cy="3340059"/>
          </a:xfrm>
          <a:prstGeom prst="rect">
            <a:avLst/>
          </a:prstGeom>
        </p:spPr>
      </p:pic>
      <p:pic>
        <p:nvPicPr>
          <p:cNvPr id="7" name="Picture 6" descr="Screen Shot 2016-09-04 at 15.15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144207"/>
            <a:ext cx="1633459" cy="1713793"/>
          </a:xfrm>
          <a:prstGeom prst="rect">
            <a:avLst/>
          </a:prstGeom>
        </p:spPr>
      </p:pic>
      <p:pic>
        <p:nvPicPr>
          <p:cNvPr id="8" name="Picture 7" descr="Screen Shot 2016-09-04 at 15.15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12" y="3429000"/>
            <a:ext cx="1631799" cy="1728192"/>
          </a:xfrm>
          <a:prstGeom prst="rect">
            <a:avLst/>
          </a:prstGeom>
        </p:spPr>
      </p:pic>
      <p:pic>
        <p:nvPicPr>
          <p:cNvPr id="9" name="Picture 8" descr="Screen Shot 2016-09-04 at 15.15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20" y="1772816"/>
            <a:ext cx="1647183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Openresearch</a:t>
            </a:r>
            <a:r>
              <a:rPr lang="en-US" dirty="0" smtClean="0"/>
              <a:t> platform: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51887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 smtClean="0"/>
              <a:t>Editorial design of communication in and around your project, project plan and presentation</a:t>
            </a:r>
          </a:p>
          <a:p>
            <a:endParaRPr lang="en-US" dirty="0"/>
          </a:p>
          <a:p>
            <a:r>
              <a:rPr lang="en-US" dirty="0" smtClean="0"/>
              <a:t>Open Research facilitates the sharing of research. </a:t>
            </a:r>
          </a:p>
          <a:p>
            <a:endParaRPr lang="en-US" dirty="0"/>
          </a:p>
          <a:p>
            <a:r>
              <a:rPr lang="en-US" dirty="0" smtClean="0"/>
              <a:t>Open Research shows individual contributions in group processes</a:t>
            </a:r>
          </a:p>
          <a:p>
            <a:endParaRPr lang="en-US" dirty="0"/>
          </a:p>
          <a:p>
            <a:r>
              <a:rPr lang="en-US" dirty="0" smtClean="0"/>
              <a:t>Publishing in professional way of research and design.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96" y="27856"/>
            <a:ext cx="4427984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Internet: Project 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describes intention and goal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Shows approved published results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edited by members of the project/workspace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2420888"/>
            <a:ext cx="3528392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prstClr val="black"/>
                </a:solidFill>
              </a:rPr>
              <a:t>Workspace </a:t>
            </a:r>
          </a:p>
          <a:p>
            <a:r>
              <a:rPr lang="en-US" sz="1700" dirty="0" smtClean="0">
                <a:solidFill>
                  <a:prstClr val="black"/>
                </a:solidFill>
              </a:rPr>
              <a:t>is seen and edited only by Members.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prstClr val="black"/>
                </a:solidFill>
              </a:rPr>
              <a:t>Work in progress is shared only in workspace,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prstClr val="black"/>
                </a:solidFill>
              </a:rPr>
              <a:t>Decide to share with all members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>
                <a:solidFill>
                  <a:prstClr val="black"/>
                </a:solidFill>
              </a:rPr>
              <a:t>R</a:t>
            </a:r>
            <a:r>
              <a:rPr lang="en-US" sz="1700" dirty="0" smtClean="0">
                <a:solidFill>
                  <a:prstClr val="black"/>
                </a:solidFill>
              </a:rPr>
              <a:t>equest publication to coach</a:t>
            </a:r>
          </a:p>
          <a:p>
            <a:r>
              <a:rPr lang="en-US" sz="1700" dirty="0" smtClean="0">
                <a:solidFill>
                  <a:prstClr val="black"/>
                </a:solidFill>
              </a:rPr>
              <a:t>Coaches can observe and  approve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8864" y="0"/>
            <a:ext cx="4451648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Internet: Project 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describes intention and goal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Shows approved published results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edited by members of the project/workspace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16016" y="2420888"/>
            <a:ext cx="360040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Workspace</a:t>
            </a:r>
          </a:p>
          <a:p>
            <a:r>
              <a:rPr lang="en-US" sz="1700" dirty="0" smtClean="0">
                <a:solidFill>
                  <a:prstClr val="black"/>
                </a:solidFill>
              </a:rPr>
              <a:t> is seen and edited only by Members.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prstClr val="black"/>
                </a:solidFill>
              </a:rPr>
              <a:t>Work in progress is shared only in workspace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prstClr val="black"/>
                </a:solidFill>
              </a:rPr>
              <a:t>Decide to share with all members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>
                <a:solidFill>
                  <a:prstClr val="black"/>
                </a:solidFill>
              </a:rPr>
              <a:t>Request publication to coach</a:t>
            </a:r>
          </a:p>
          <a:p>
            <a:r>
              <a:rPr lang="en-US" sz="1700" dirty="0" smtClean="0">
                <a:solidFill>
                  <a:prstClr val="black"/>
                </a:solidFill>
              </a:rPr>
              <a:t>Coaches can only observe and approve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59632" y="5397024"/>
            <a:ext cx="6696744" cy="1200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Shared with all members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Publish work for other members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Receive and give feedback 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2987824" y="4869160"/>
            <a:ext cx="0" cy="334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707904" y="4869160"/>
            <a:ext cx="0" cy="334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6300192" y="4869160"/>
            <a:ext cx="0" cy="334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020272" y="4869160"/>
            <a:ext cx="0" cy="334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508104" y="4869160"/>
            <a:ext cx="0" cy="334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267744" y="4869160"/>
            <a:ext cx="0" cy="3342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820472" y="2204864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84368" y="4005064"/>
            <a:ext cx="936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95536" y="2204864"/>
            <a:ext cx="0" cy="18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95536" y="4005064"/>
            <a:ext cx="288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3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4368"/>
            <a:ext cx="7772400" cy="1143000"/>
          </a:xfrm>
        </p:spPr>
        <p:txBody>
          <a:bodyPr/>
          <a:lstStyle/>
          <a:p>
            <a:r>
              <a:rPr lang="en-GB" dirty="0" err="1" smtClean="0"/>
              <a:t>Ontwikkeling</a:t>
            </a:r>
            <a:r>
              <a:rPr lang="en-GB" dirty="0" smtClean="0"/>
              <a:t> door </a:t>
            </a:r>
            <a:br>
              <a:rPr lang="en-GB" dirty="0" smtClean="0"/>
            </a:br>
            <a:r>
              <a:rPr lang="en-GB" dirty="0" smtClean="0"/>
              <a:t>entrepreneurship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568952" cy="4392612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Cross-</a:t>
            </a:r>
            <a:r>
              <a:rPr lang="en-GB" sz="2000" dirty="0" err="1" smtClean="0"/>
              <a:t>cultureel</a:t>
            </a:r>
            <a:r>
              <a:rPr lang="en-GB" sz="2000" dirty="0" smtClean="0"/>
              <a:t> entrepreneurship en</a:t>
            </a:r>
          </a:p>
          <a:p>
            <a:pPr marL="0" indent="0">
              <a:buNone/>
            </a:pPr>
            <a:r>
              <a:rPr lang="en-GB" sz="2000" dirty="0" smtClean="0"/>
              <a:t>business </a:t>
            </a:r>
            <a:r>
              <a:rPr lang="en-GB" sz="2000" dirty="0" err="1" smtClean="0"/>
              <a:t>ethiek</a:t>
            </a:r>
            <a:r>
              <a:rPr lang="en-GB" sz="2000" dirty="0" smtClean="0"/>
              <a:t>: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dirty="0" smtClean="0"/>
              <a:t>De </a:t>
            </a:r>
            <a:r>
              <a:rPr lang="en-GB" sz="2000" dirty="0" err="1" smtClean="0"/>
              <a:t>rol</a:t>
            </a:r>
            <a:r>
              <a:rPr lang="en-GB" sz="2000" dirty="0" smtClean="0"/>
              <a:t> van </a:t>
            </a:r>
            <a:r>
              <a:rPr lang="en-GB" sz="2000" dirty="0" err="1" smtClean="0"/>
              <a:t>waarden</a:t>
            </a:r>
            <a:r>
              <a:rPr lang="en-GB" sz="2000" dirty="0" smtClean="0"/>
              <a:t> </a:t>
            </a:r>
            <a:br>
              <a:rPr lang="en-GB" sz="2000" dirty="0" smtClean="0"/>
            </a:br>
            <a:r>
              <a:rPr lang="en-GB" sz="2000" dirty="0" smtClean="0"/>
              <a:t>en </a:t>
            </a:r>
            <a:r>
              <a:rPr lang="en-GB" sz="2000" dirty="0" err="1" smtClean="0"/>
              <a:t>instituties</a:t>
            </a:r>
            <a:r>
              <a:rPr lang="en-GB" sz="2000" dirty="0" smtClean="0"/>
              <a:t> </a:t>
            </a:r>
            <a:r>
              <a:rPr lang="en-GB" sz="2000" dirty="0" err="1" smtClean="0"/>
              <a:t>als</a:t>
            </a:r>
            <a:r>
              <a:rPr lang="en-GB" sz="2000" dirty="0" smtClean="0"/>
              <a:t> barriers en </a:t>
            </a:r>
            <a:br>
              <a:rPr lang="en-GB" sz="2000" dirty="0" smtClean="0"/>
            </a:br>
            <a:r>
              <a:rPr lang="en-GB" sz="2000" dirty="0" smtClean="0"/>
              <a:t>drivers</a:t>
            </a:r>
          </a:p>
          <a:p>
            <a:r>
              <a:rPr lang="en-GB" sz="2000" dirty="0" smtClean="0"/>
              <a:t>De </a:t>
            </a:r>
            <a:r>
              <a:rPr lang="en-GB" sz="2000" dirty="0" err="1" smtClean="0"/>
              <a:t>wereld</a:t>
            </a:r>
            <a:r>
              <a:rPr lang="en-GB" sz="2000" dirty="0" smtClean="0"/>
              <a:t> van de </a:t>
            </a:r>
            <a:r>
              <a:rPr lang="en-GB" sz="2000" dirty="0" err="1" smtClean="0"/>
              <a:t>toekomst</a:t>
            </a:r>
            <a:r>
              <a:rPr lang="en-GB" sz="2000" dirty="0" smtClean="0"/>
              <a:t> </a:t>
            </a:r>
            <a:r>
              <a:rPr lang="en-GB" sz="2000" dirty="0" err="1" smtClean="0"/>
              <a:t>hangt</a:t>
            </a:r>
            <a:r>
              <a:rPr lang="en-GB" sz="2000" dirty="0" smtClean="0"/>
              <a:t> van </a:t>
            </a:r>
            <a:r>
              <a:rPr lang="en-GB" sz="2000" dirty="0" err="1" smtClean="0"/>
              <a:t>ons</a:t>
            </a:r>
            <a:r>
              <a:rPr lang="en-GB" sz="2000" dirty="0" smtClean="0"/>
              <a:t> </a:t>
            </a:r>
            <a:r>
              <a:rPr lang="en-GB" sz="2000" dirty="0" err="1" smtClean="0"/>
              <a:t>af</a:t>
            </a:r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err="1" smtClean="0"/>
              <a:t>Welke</a:t>
            </a:r>
            <a:r>
              <a:rPr lang="en-GB" sz="2000" dirty="0" smtClean="0"/>
              <a:t> </a:t>
            </a:r>
            <a:r>
              <a:rPr lang="en-GB" sz="2000" dirty="0" err="1" smtClean="0"/>
              <a:t>waarden</a:t>
            </a:r>
            <a:r>
              <a:rPr lang="en-GB" sz="2000" dirty="0" smtClean="0"/>
              <a:t> </a:t>
            </a:r>
            <a:r>
              <a:rPr lang="en-GB" sz="2000" dirty="0" err="1" smtClean="0"/>
              <a:t>gelden</a:t>
            </a:r>
            <a:r>
              <a:rPr lang="en-GB" sz="2000" dirty="0" smtClean="0"/>
              <a:t> in (</a:t>
            </a:r>
            <a:r>
              <a:rPr lang="en-GB" sz="2000" dirty="0" err="1" smtClean="0"/>
              <a:t>toekomstig</a:t>
            </a:r>
            <a:r>
              <a:rPr lang="en-GB" sz="2000" dirty="0" smtClean="0"/>
              <a:t>) entrepreneurship?</a:t>
            </a:r>
          </a:p>
          <a:p>
            <a:r>
              <a:rPr lang="en-GB" sz="2000" dirty="0" smtClean="0"/>
              <a:t>Is entrepreneurship </a:t>
            </a:r>
            <a:r>
              <a:rPr lang="en-GB" sz="2000" dirty="0" err="1" smtClean="0"/>
              <a:t>cultuur-onafhankelijk</a:t>
            </a:r>
            <a:r>
              <a:rPr lang="en-GB" sz="2000" dirty="0" smtClean="0"/>
              <a:t>?</a:t>
            </a:r>
          </a:p>
          <a:p>
            <a:r>
              <a:rPr lang="en-GB" sz="2000" dirty="0" err="1" smtClean="0"/>
              <a:t>Botsende</a:t>
            </a:r>
            <a:r>
              <a:rPr lang="en-GB" sz="2000" dirty="0" smtClean="0"/>
              <a:t> </a:t>
            </a:r>
            <a:r>
              <a:rPr lang="en-GB" sz="2000" dirty="0" err="1" smtClean="0"/>
              <a:t>waarden</a:t>
            </a:r>
            <a:r>
              <a:rPr lang="en-GB" sz="2000" dirty="0" smtClean="0"/>
              <a:t> of </a:t>
            </a:r>
            <a:r>
              <a:rPr lang="en-GB" sz="2000" dirty="0" err="1" smtClean="0"/>
              <a:t>een</a:t>
            </a:r>
            <a:r>
              <a:rPr lang="en-GB" sz="2000" dirty="0" smtClean="0"/>
              <a:t> </a:t>
            </a:r>
            <a:r>
              <a:rPr lang="en-GB" sz="2000" dirty="0" err="1" smtClean="0"/>
              <a:t>weefsel</a:t>
            </a:r>
            <a:r>
              <a:rPr lang="en-GB" sz="2000" dirty="0" smtClean="0"/>
              <a:t>/</a:t>
            </a:r>
            <a:r>
              <a:rPr lang="en-GB" sz="2000" dirty="0" err="1" smtClean="0"/>
              <a:t>lappendeken</a:t>
            </a:r>
            <a:r>
              <a:rPr lang="en-GB" sz="2000" dirty="0" smtClean="0"/>
              <a:t>?</a:t>
            </a:r>
          </a:p>
          <a:p>
            <a:endParaRPr lang="en-GB" sz="2000" dirty="0"/>
          </a:p>
          <a:p>
            <a:endParaRPr lang="nl-NL" sz="2000" dirty="0"/>
          </a:p>
        </p:txBody>
      </p:sp>
      <p:pic>
        <p:nvPicPr>
          <p:cNvPr id="3074" name="Picture 2" descr="http://www.temporavitae.nl/images/Ot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7" y="4581128"/>
            <a:ext cx="12287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laska-in-pictures.com/data/media/19/copper-river-delta-aerial-picture_10457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61912"/>
            <a:ext cx="44577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0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31462" cy="542726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Project </a:t>
            </a:r>
            <a:r>
              <a:rPr lang="en-US" smtClean="0"/>
              <a:t>plan (Max 5 </a:t>
            </a:r>
            <a:r>
              <a:rPr lang="en-US" dirty="0" smtClean="0"/>
              <a:t>pages)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669662"/>
            <a:ext cx="8428710" cy="6188338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buAutoNum type="arabicPeriod"/>
            </a:pPr>
            <a:r>
              <a:rPr lang="nl-NL" sz="1800" dirty="0" smtClean="0">
                <a:latin typeface="Tahoma" charset="0"/>
              </a:rPr>
              <a:t> Mission of the project (the </a:t>
            </a:r>
            <a:r>
              <a:rPr lang="nl-NL" sz="1800" dirty="0" err="1" smtClean="0">
                <a:latin typeface="Tahoma" charset="0"/>
              </a:rPr>
              <a:t>higher</a:t>
            </a:r>
            <a:r>
              <a:rPr lang="nl-NL" sz="1800" dirty="0" smtClean="0">
                <a:latin typeface="Tahoma" charset="0"/>
              </a:rPr>
              <a:t> goal: </a:t>
            </a:r>
            <a:r>
              <a:rPr lang="nl-NL" sz="1800" dirty="0" err="1" smtClean="0">
                <a:latin typeface="Tahoma" charset="0"/>
              </a:rPr>
              <a:t>not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too</a:t>
            </a:r>
            <a:r>
              <a:rPr lang="nl-NL" sz="1800" dirty="0" smtClean="0">
                <a:latin typeface="Tahoma" charset="0"/>
              </a:rPr>
              <a:t> concrete, nor </a:t>
            </a:r>
            <a:r>
              <a:rPr lang="nl-NL" sz="1800" dirty="0" err="1" smtClean="0">
                <a:latin typeface="Tahoma" charset="0"/>
              </a:rPr>
              <a:t>too</a:t>
            </a:r>
            <a:r>
              <a:rPr lang="nl-NL" sz="1800" dirty="0" smtClean="0">
                <a:latin typeface="Tahoma" charset="0"/>
              </a:rPr>
              <a:t> abstract)</a:t>
            </a:r>
          </a:p>
          <a:p>
            <a:pPr marL="0" indent="0">
              <a:lnSpc>
                <a:spcPct val="140000"/>
              </a:lnSpc>
              <a:buAutoNum type="arabicPeriod"/>
            </a:pPr>
            <a:r>
              <a:rPr lang="nl-NL" sz="1800" dirty="0" smtClean="0">
                <a:latin typeface="Tahoma" charset="0"/>
              </a:rPr>
              <a:t> Scope (</a:t>
            </a:r>
            <a:r>
              <a:rPr lang="nl-NL" sz="1800" dirty="0" err="1" smtClean="0">
                <a:latin typeface="Tahoma" charset="0"/>
              </a:rPr>
              <a:t>what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will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you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and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what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will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you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not</a:t>
            </a:r>
            <a:r>
              <a:rPr lang="nl-NL" sz="1800" dirty="0" smtClean="0">
                <a:latin typeface="Tahoma" charset="0"/>
              </a:rPr>
              <a:t> do)</a:t>
            </a:r>
          </a:p>
          <a:p>
            <a:pPr marL="0" indent="0">
              <a:lnSpc>
                <a:spcPct val="140000"/>
              </a:lnSpc>
              <a:buAutoNum type="arabicPeriod"/>
            </a:pPr>
            <a:r>
              <a:rPr lang="nl-NL" sz="1800" dirty="0" smtClean="0">
                <a:latin typeface="Tahoma" charset="0"/>
              </a:rPr>
              <a:t> Analysis of the </a:t>
            </a:r>
            <a:r>
              <a:rPr lang="nl-NL" sz="1800" dirty="0" err="1" smtClean="0">
                <a:latin typeface="Tahoma" charset="0"/>
              </a:rPr>
              <a:t>problem</a:t>
            </a:r>
            <a:r>
              <a:rPr lang="nl-NL" sz="1800" dirty="0" smtClean="0">
                <a:latin typeface="Tahoma" charset="0"/>
              </a:rPr>
              <a:t> (</a:t>
            </a:r>
            <a:r>
              <a:rPr lang="nl-NL" sz="1800" dirty="0" err="1" smtClean="0">
                <a:latin typeface="Tahoma" charset="0"/>
              </a:rPr>
              <a:t>what</a:t>
            </a:r>
            <a:r>
              <a:rPr lang="nl-NL" sz="1800" dirty="0" smtClean="0">
                <a:latin typeface="Tahoma" charset="0"/>
              </a:rPr>
              <a:t> is the </a:t>
            </a:r>
            <a:r>
              <a:rPr lang="nl-NL" sz="1800" dirty="0" err="1" smtClean="0">
                <a:latin typeface="Tahoma" charset="0"/>
              </a:rPr>
              <a:t>problem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and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how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will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your</a:t>
            </a:r>
            <a:r>
              <a:rPr lang="nl-NL" sz="1800" dirty="0" smtClean="0">
                <a:latin typeface="Tahoma" charset="0"/>
              </a:rPr>
              <a:t> solution </a:t>
            </a:r>
            <a:r>
              <a:rPr lang="nl-NL" sz="1800" dirty="0" err="1" smtClean="0">
                <a:latin typeface="Tahoma" charset="0"/>
              </a:rPr>
              <a:t>contribute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to</a:t>
            </a:r>
            <a:r>
              <a:rPr lang="nl-NL" sz="1800" dirty="0" smtClean="0">
                <a:latin typeface="Tahoma" charset="0"/>
              </a:rPr>
              <a:t> the mission of </a:t>
            </a:r>
            <a:r>
              <a:rPr lang="nl-NL" sz="1800" dirty="0" err="1" smtClean="0">
                <a:latin typeface="Tahoma" charset="0"/>
              </a:rPr>
              <a:t>the</a:t>
            </a:r>
            <a:r>
              <a:rPr lang="nl-NL" sz="1800" dirty="0" smtClean="0">
                <a:latin typeface="Tahoma" charset="0"/>
              </a:rPr>
              <a:t> project?)</a:t>
            </a:r>
          </a:p>
          <a:p>
            <a:pPr marL="0" indent="0">
              <a:lnSpc>
                <a:spcPct val="140000"/>
              </a:lnSpc>
              <a:buAutoNum type="arabicPeriod"/>
            </a:pPr>
            <a:r>
              <a:rPr lang="nl-NL" sz="1800" dirty="0">
                <a:latin typeface="Tahoma" charset="0"/>
              </a:rPr>
              <a:t> </a:t>
            </a:r>
            <a:r>
              <a:rPr lang="nl-NL" sz="1800" dirty="0" smtClean="0">
                <a:latin typeface="Tahoma" charset="0"/>
              </a:rPr>
              <a:t>Project </a:t>
            </a:r>
            <a:r>
              <a:rPr lang="nl-NL" sz="1800" dirty="0" err="1" smtClean="0">
                <a:latin typeface="Tahoma" charset="0"/>
              </a:rPr>
              <a:t>structure</a:t>
            </a:r>
            <a:r>
              <a:rPr lang="nl-NL" sz="1800" dirty="0" smtClean="0">
                <a:latin typeface="Tahoma" charset="0"/>
              </a:rPr>
              <a:t>/</a:t>
            </a:r>
            <a:r>
              <a:rPr lang="nl-NL" sz="1800" dirty="0" err="1" smtClean="0">
                <a:latin typeface="Tahoma" charset="0"/>
              </a:rPr>
              <a:t>activities</a:t>
            </a:r>
            <a:r>
              <a:rPr lang="nl-NL" sz="1800" dirty="0" smtClean="0">
                <a:latin typeface="Tahoma" charset="0"/>
              </a:rPr>
              <a:t> (</a:t>
            </a:r>
            <a:r>
              <a:rPr lang="nl-NL" sz="1800" dirty="0" err="1" smtClean="0">
                <a:latin typeface="Tahoma" charset="0"/>
              </a:rPr>
              <a:t>what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will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you</a:t>
            </a:r>
            <a:r>
              <a:rPr lang="nl-NL" sz="1800" dirty="0" smtClean="0">
                <a:latin typeface="Tahoma" charset="0"/>
              </a:rPr>
              <a:t> do, </a:t>
            </a:r>
            <a:r>
              <a:rPr lang="nl-NL" sz="1800" dirty="0" err="1" smtClean="0">
                <a:latin typeface="Tahoma" charset="0"/>
              </a:rPr>
              <a:t>how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will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you</a:t>
            </a:r>
            <a:r>
              <a:rPr lang="nl-NL" sz="1800" dirty="0" smtClean="0">
                <a:latin typeface="Tahoma" charset="0"/>
              </a:rPr>
              <a:t> do </a:t>
            </a:r>
            <a:r>
              <a:rPr lang="nl-NL" sz="1800" dirty="0" err="1" smtClean="0">
                <a:latin typeface="Tahoma" charset="0"/>
              </a:rPr>
              <a:t>it</a:t>
            </a:r>
            <a:r>
              <a:rPr lang="nl-NL" sz="1800" dirty="0" smtClean="0">
                <a:latin typeface="Tahoma" charset="0"/>
              </a:rPr>
              <a:t>, </a:t>
            </a:r>
            <a:r>
              <a:rPr lang="nl-NL" sz="1800" dirty="0" err="1" smtClean="0">
                <a:latin typeface="Tahoma" charset="0"/>
              </a:rPr>
              <a:t>how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much</a:t>
            </a:r>
            <a:r>
              <a:rPr lang="nl-NL" sz="1800" dirty="0" smtClean="0">
                <a:latin typeface="Tahoma" charset="0"/>
              </a:rPr>
              <a:t> time does </a:t>
            </a:r>
            <a:r>
              <a:rPr lang="nl-NL" sz="1800" dirty="0" err="1" smtClean="0">
                <a:latin typeface="Tahoma" charset="0"/>
              </a:rPr>
              <a:t>each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activity</a:t>
            </a:r>
            <a:r>
              <a:rPr lang="nl-NL" sz="1800" dirty="0" smtClean="0">
                <a:latin typeface="Tahoma" charset="0"/>
              </a:rPr>
              <a:t> take, overlap in </a:t>
            </a:r>
            <a:r>
              <a:rPr lang="nl-NL" sz="1800" dirty="0" err="1" smtClean="0">
                <a:latin typeface="Tahoma" charset="0"/>
              </a:rPr>
              <a:t>activities</a:t>
            </a:r>
            <a:r>
              <a:rPr lang="nl-NL" sz="1800" dirty="0" smtClean="0">
                <a:latin typeface="Tahoma" charset="0"/>
              </a:rPr>
              <a:t>, </a:t>
            </a:r>
            <a:r>
              <a:rPr lang="nl-NL" sz="1800" dirty="0" err="1" smtClean="0">
                <a:latin typeface="Tahoma" charset="0"/>
              </a:rPr>
              <a:t>when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and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with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which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milestones</a:t>
            </a:r>
            <a:r>
              <a:rPr lang="nl-NL" sz="1800" dirty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and</a:t>
            </a:r>
            <a:r>
              <a:rPr lang="nl-NL" sz="1800" dirty="0" smtClean="0">
                <a:latin typeface="Tahoma" charset="0"/>
              </a:rPr>
              <a:t> deliverables)</a:t>
            </a:r>
          </a:p>
          <a:p>
            <a:pPr marL="0" indent="0">
              <a:lnSpc>
                <a:spcPct val="140000"/>
              </a:lnSpc>
              <a:buAutoNum type="arabicPeriod"/>
            </a:pPr>
            <a:r>
              <a:rPr lang="nl-NL" sz="1800" dirty="0" smtClean="0">
                <a:latin typeface="Tahoma" charset="0"/>
              </a:rPr>
              <a:t> Project </a:t>
            </a:r>
            <a:r>
              <a:rPr lang="nl-NL" sz="1800" dirty="0" err="1" smtClean="0">
                <a:latin typeface="Tahoma" charset="0"/>
              </a:rPr>
              <a:t>organisation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>
                <a:latin typeface="Tahoma" charset="0"/>
              </a:rPr>
              <a:t>(stakeholders, project team (</a:t>
            </a:r>
            <a:r>
              <a:rPr lang="nl-NL" sz="1800" dirty="0" err="1" smtClean="0">
                <a:latin typeface="Tahoma" charset="0"/>
              </a:rPr>
              <a:t>internal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and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external</a:t>
            </a:r>
            <a:r>
              <a:rPr lang="nl-NL" sz="1800" dirty="0" smtClean="0">
                <a:latin typeface="Tahoma" charset="0"/>
              </a:rPr>
              <a:t>),  </a:t>
            </a:r>
            <a:r>
              <a:rPr lang="nl-NL" sz="1800" dirty="0" err="1" smtClean="0">
                <a:latin typeface="Tahoma" charset="0"/>
              </a:rPr>
              <a:t>collaboration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and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division</a:t>
            </a:r>
            <a:r>
              <a:rPr lang="nl-NL" sz="1800" dirty="0" smtClean="0">
                <a:latin typeface="Tahoma" charset="0"/>
              </a:rPr>
              <a:t> of </a:t>
            </a:r>
            <a:r>
              <a:rPr lang="nl-NL" sz="1800" dirty="0" err="1" smtClean="0">
                <a:latin typeface="Tahoma" charset="0"/>
              </a:rPr>
              <a:t>tasks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between</a:t>
            </a:r>
            <a:r>
              <a:rPr lang="nl-NL" sz="1800" dirty="0" smtClean="0">
                <a:latin typeface="Tahoma" charset="0"/>
              </a:rPr>
              <a:t> team members) </a:t>
            </a:r>
          </a:p>
          <a:p>
            <a:pPr marL="0" indent="0">
              <a:lnSpc>
                <a:spcPct val="140000"/>
              </a:lnSpc>
              <a:buAutoNum type="arabicPeriod"/>
            </a:pP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>
                <a:latin typeface="Tahoma" charset="0"/>
              </a:rPr>
              <a:t>Management of risk </a:t>
            </a:r>
            <a:r>
              <a:rPr lang="nl-NL" sz="1800" dirty="0" err="1">
                <a:latin typeface="Tahoma" charset="0"/>
              </a:rPr>
              <a:t>and</a:t>
            </a:r>
            <a:r>
              <a:rPr lang="nl-NL" sz="1800" dirty="0">
                <a:latin typeface="Tahoma" charset="0"/>
              </a:rPr>
              <a:t> </a:t>
            </a:r>
            <a:r>
              <a:rPr lang="nl-NL" sz="1800" dirty="0" err="1">
                <a:latin typeface="Tahoma" charset="0"/>
              </a:rPr>
              <a:t>contingencies</a:t>
            </a:r>
            <a:r>
              <a:rPr lang="nl-NL" sz="1800" dirty="0">
                <a:latin typeface="Tahoma" charset="0"/>
              </a:rPr>
              <a:t>, </a:t>
            </a:r>
            <a:r>
              <a:rPr lang="nl-NL" sz="1800" dirty="0" err="1">
                <a:latin typeface="Tahoma" charset="0"/>
              </a:rPr>
              <a:t>alternative</a:t>
            </a:r>
            <a:r>
              <a:rPr lang="nl-NL" sz="1800" dirty="0">
                <a:latin typeface="Tahoma" charset="0"/>
              </a:rPr>
              <a:t> scenario’s, </a:t>
            </a:r>
            <a:r>
              <a:rPr lang="nl-NL" sz="1800" dirty="0" err="1">
                <a:latin typeface="Tahoma" charset="0"/>
              </a:rPr>
              <a:t>what</a:t>
            </a:r>
            <a:r>
              <a:rPr lang="nl-NL" sz="1800" dirty="0">
                <a:latin typeface="Tahoma" charset="0"/>
              </a:rPr>
              <a:t> </a:t>
            </a:r>
            <a:r>
              <a:rPr lang="nl-NL" sz="1800" dirty="0" err="1">
                <a:latin typeface="Tahoma" charset="0"/>
              </a:rPr>
              <a:t>if</a:t>
            </a:r>
            <a:r>
              <a:rPr lang="nl-NL" sz="1800" dirty="0">
                <a:latin typeface="Tahoma" charset="0"/>
              </a:rPr>
              <a:t> … </a:t>
            </a:r>
            <a:endParaRPr lang="nl-NL" sz="1800" dirty="0" smtClean="0">
              <a:latin typeface="Tahoma" charset="0"/>
            </a:endParaRPr>
          </a:p>
          <a:p>
            <a:pPr marL="0" indent="0">
              <a:lnSpc>
                <a:spcPct val="140000"/>
              </a:lnSpc>
              <a:buAutoNum type="arabicPeriod"/>
            </a:pPr>
            <a:r>
              <a:rPr lang="en-GB" sz="1800" dirty="0">
                <a:latin typeface="Tahoma" charset="0"/>
              </a:rPr>
              <a:t> </a:t>
            </a:r>
            <a:r>
              <a:rPr lang="en-GB" sz="1800" dirty="0" smtClean="0">
                <a:latin typeface="Tahoma" charset="0"/>
              </a:rPr>
              <a:t>Deliverables</a:t>
            </a:r>
            <a:r>
              <a:rPr lang="en-GB" sz="1800" smtClean="0">
                <a:latin typeface="Tahoma" charset="0"/>
              </a:rPr>
              <a:t>: e.g</a:t>
            </a:r>
            <a:r>
              <a:rPr lang="en-GB" sz="1800" dirty="0" smtClean="0">
                <a:latin typeface="Tahoma" charset="0"/>
              </a:rPr>
              <a:t>. report (but why does it make a difference?), prototype?, knowledge transfer?, Etc.</a:t>
            </a:r>
            <a:endParaRPr lang="nl-NL" sz="1800" dirty="0" smtClean="0">
              <a:latin typeface="Tahoma" charset="0"/>
            </a:endParaRPr>
          </a:p>
          <a:p>
            <a:pPr marL="0" indent="0">
              <a:lnSpc>
                <a:spcPct val="140000"/>
              </a:lnSpc>
              <a:buAutoNum type="arabicPeriod"/>
            </a:pP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Continuation</a:t>
            </a:r>
            <a:r>
              <a:rPr lang="nl-NL" sz="1800" dirty="0" smtClean="0">
                <a:latin typeface="Tahoma" charset="0"/>
              </a:rPr>
              <a:t> of the project </a:t>
            </a:r>
            <a:r>
              <a:rPr lang="nl-NL" sz="1800" dirty="0" err="1" smtClean="0">
                <a:latin typeface="Tahoma" charset="0"/>
              </a:rPr>
              <a:t>after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you</a:t>
            </a:r>
            <a:r>
              <a:rPr lang="nl-NL" sz="1800" dirty="0" smtClean="0">
                <a:latin typeface="Tahoma" charset="0"/>
              </a:rPr>
              <a:t> </a:t>
            </a:r>
            <a:r>
              <a:rPr lang="nl-NL" sz="1800" dirty="0" err="1" smtClean="0">
                <a:latin typeface="Tahoma" charset="0"/>
              </a:rPr>
              <a:t>leave</a:t>
            </a:r>
            <a:endParaRPr lang="nl-NL" sz="1800" dirty="0" smtClean="0">
              <a:latin typeface="Tahoma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99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755650" y="197768"/>
            <a:ext cx="7772400" cy="1143000"/>
          </a:xfrm>
        </p:spPr>
        <p:txBody>
          <a:bodyPr/>
          <a:lstStyle/>
          <a:p>
            <a:r>
              <a:rPr lang="en-GB" altLang="nl-NL" dirty="0" err="1" smtClean="0"/>
              <a:t>Beoordeling</a:t>
            </a:r>
            <a:r>
              <a:rPr lang="en-GB" altLang="nl-NL" dirty="0" smtClean="0"/>
              <a:t> </a:t>
            </a:r>
            <a:r>
              <a:rPr lang="en-GB" altLang="nl-NL" dirty="0" err="1" smtClean="0"/>
              <a:t>projectplan</a:t>
            </a:r>
            <a:r>
              <a:rPr lang="en-GB" altLang="nl-NL" dirty="0" smtClean="0"/>
              <a:t> en </a:t>
            </a:r>
            <a:r>
              <a:rPr lang="en-GB" altLang="nl-NL" dirty="0" err="1" smtClean="0"/>
              <a:t>beoordeling</a:t>
            </a:r>
            <a:r>
              <a:rPr lang="en-GB" altLang="nl-NL" dirty="0" smtClean="0"/>
              <a:t> Open Research</a:t>
            </a:r>
            <a:endParaRPr lang="nl-NL" altLang="nl-NL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568952" cy="3778250"/>
          </a:xfrm>
        </p:spPr>
        <p:txBody>
          <a:bodyPr/>
          <a:lstStyle/>
          <a:p>
            <a:r>
              <a:rPr lang="en-GB" altLang="nl-NL" sz="2000" dirty="0" smtClean="0"/>
              <a:t>Elke </a:t>
            </a:r>
            <a:r>
              <a:rPr lang="en-GB" altLang="nl-NL" sz="2000" dirty="0" err="1" smtClean="0"/>
              <a:t>groep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heeft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een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stagebegeleider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vanuit</a:t>
            </a:r>
            <a:r>
              <a:rPr lang="en-GB" altLang="nl-NL" sz="2000" dirty="0"/>
              <a:t> </a:t>
            </a:r>
            <a:r>
              <a:rPr lang="en-GB" altLang="nl-NL" sz="2000" dirty="0" smtClean="0"/>
              <a:t>de </a:t>
            </a:r>
            <a:r>
              <a:rPr lang="en-GB" altLang="nl-NL" sz="2000" dirty="0" err="1" smtClean="0"/>
              <a:t>tudelft</a:t>
            </a:r>
            <a:r>
              <a:rPr lang="en-GB" altLang="nl-NL" sz="2000" dirty="0" smtClean="0"/>
              <a:t> en in het </a:t>
            </a:r>
            <a:r>
              <a:rPr lang="en-GB" altLang="nl-NL" sz="2000" dirty="0" err="1" smtClean="0"/>
              <a:t>ontvangende</a:t>
            </a:r>
            <a:r>
              <a:rPr lang="en-GB" altLang="nl-NL" sz="2000" dirty="0" smtClean="0"/>
              <a:t> land</a:t>
            </a:r>
          </a:p>
          <a:p>
            <a:r>
              <a:rPr lang="en-GB" altLang="nl-NL" sz="2000" dirty="0" smtClean="0"/>
              <a:t>De </a:t>
            </a:r>
            <a:r>
              <a:rPr lang="en-GB" altLang="nl-NL" sz="2000" dirty="0" err="1" smtClean="0"/>
              <a:t>begeleider</a:t>
            </a:r>
            <a:r>
              <a:rPr lang="en-GB" altLang="nl-NL" sz="2000" dirty="0" smtClean="0"/>
              <a:t> in het </a:t>
            </a:r>
            <a:r>
              <a:rPr lang="en-GB" altLang="nl-NL" sz="2000" dirty="0" err="1" smtClean="0"/>
              <a:t>ontvangende</a:t>
            </a:r>
            <a:r>
              <a:rPr lang="en-GB" altLang="nl-NL" sz="2000" dirty="0" smtClean="0"/>
              <a:t> land </a:t>
            </a:r>
            <a:r>
              <a:rPr lang="en-GB" altLang="nl-NL" sz="2000" dirty="0" err="1" smtClean="0"/>
              <a:t>heeft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ook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toegang</a:t>
            </a:r>
            <a:r>
              <a:rPr lang="en-GB" altLang="nl-NL" sz="2000" dirty="0" smtClean="0"/>
              <a:t> tot het </a:t>
            </a:r>
            <a:r>
              <a:rPr lang="en-GB" altLang="nl-NL" sz="2000" dirty="0" err="1" smtClean="0"/>
              <a:t>werk</a:t>
            </a:r>
            <a:r>
              <a:rPr lang="en-GB" altLang="nl-NL" sz="2000" dirty="0" smtClean="0"/>
              <a:t> op Open Research, </a:t>
            </a:r>
            <a:r>
              <a:rPr lang="en-GB" altLang="nl-NL" sz="2000" dirty="0" err="1" smtClean="0"/>
              <a:t>kan</a:t>
            </a:r>
            <a:r>
              <a:rPr lang="en-GB" altLang="nl-NL" sz="2000" dirty="0" smtClean="0"/>
              <a:t> feedback </a:t>
            </a:r>
            <a:r>
              <a:rPr lang="en-GB" altLang="nl-NL" sz="2000" dirty="0" err="1" smtClean="0"/>
              <a:t>geven</a:t>
            </a:r>
            <a:r>
              <a:rPr lang="en-GB" altLang="nl-NL" sz="2000" dirty="0" smtClean="0"/>
              <a:t> et cetera</a:t>
            </a:r>
          </a:p>
          <a:p>
            <a:r>
              <a:rPr lang="en-GB" altLang="nl-NL" sz="2000" dirty="0" err="1" smtClean="0"/>
              <a:t>Beslissing</a:t>
            </a:r>
            <a:r>
              <a:rPr lang="en-GB" altLang="nl-NL" sz="2000" dirty="0" smtClean="0"/>
              <a:t> om interne </a:t>
            </a:r>
            <a:r>
              <a:rPr lang="en-GB" altLang="nl-NL" sz="2000" dirty="0" err="1" smtClean="0"/>
              <a:t>stukken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ook</a:t>
            </a:r>
            <a:r>
              <a:rPr lang="en-GB" altLang="nl-NL" sz="2000" dirty="0" smtClean="0"/>
              <a:t> extern </a:t>
            </a:r>
            <a:r>
              <a:rPr lang="en-GB" altLang="nl-NL" sz="2000" dirty="0" err="1" smtClean="0"/>
              <a:t>te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maken</a:t>
            </a:r>
            <a:r>
              <a:rPr lang="en-GB" altLang="nl-NL" sz="2000" dirty="0" smtClean="0"/>
              <a:t> in </a:t>
            </a:r>
            <a:r>
              <a:rPr lang="en-GB" altLang="nl-NL" sz="2000" dirty="0" err="1" smtClean="0"/>
              <a:t>handen</a:t>
            </a:r>
            <a:r>
              <a:rPr lang="en-GB" altLang="nl-NL" sz="2000" dirty="0" smtClean="0"/>
              <a:t> van de </a:t>
            </a:r>
            <a:r>
              <a:rPr lang="en-GB" altLang="nl-NL" sz="2000" dirty="0" err="1" smtClean="0"/>
              <a:t>tudelft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stagebegeleider</a:t>
            </a:r>
            <a:r>
              <a:rPr lang="en-GB" altLang="nl-NL" sz="2000" dirty="0" smtClean="0"/>
              <a:t>.</a:t>
            </a:r>
          </a:p>
          <a:p>
            <a:endParaRPr lang="en-GB" altLang="nl-NL" sz="2000" dirty="0"/>
          </a:p>
          <a:p>
            <a:r>
              <a:rPr lang="en-GB" altLang="nl-NL" sz="2000" dirty="0" err="1" smtClean="0"/>
              <a:t>Projectplan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toegankelijk</a:t>
            </a:r>
            <a:r>
              <a:rPr lang="en-GB" altLang="nl-NL" sz="2000" dirty="0" smtClean="0"/>
              <a:t> op Open Research (</a:t>
            </a:r>
            <a:r>
              <a:rPr lang="en-GB" altLang="nl-NL" sz="2000" dirty="0" err="1" smtClean="0"/>
              <a:t>niet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publiek</a:t>
            </a:r>
            <a:r>
              <a:rPr lang="en-GB" altLang="nl-NL" sz="2000" dirty="0" smtClean="0"/>
              <a:t>), </a:t>
            </a:r>
            <a:r>
              <a:rPr lang="en-GB" altLang="nl-NL" sz="2000" dirty="0" err="1" smtClean="0"/>
              <a:t>beoordeeld</a:t>
            </a:r>
            <a:r>
              <a:rPr lang="en-GB" altLang="nl-NL" sz="2000" dirty="0" smtClean="0"/>
              <a:t> door </a:t>
            </a:r>
            <a:r>
              <a:rPr lang="en-GB" altLang="nl-NL" sz="2000" dirty="0" err="1" smtClean="0"/>
              <a:t>tudelft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stagebegeleider</a:t>
            </a:r>
            <a:r>
              <a:rPr lang="en-GB" altLang="nl-NL" sz="2000" dirty="0" smtClean="0"/>
              <a:t>, </a:t>
            </a:r>
            <a:r>
              <a:rPr lang="en-GB" altLang="nl-NL" sz="2000" dirty="0" err="1" smtClean="0"/>
              <a:t>cijfer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samen</a:t>
            </a:r>
            <a:r>
              <a:rPr lang="en-GB" altLang="nl-NL" sz="2000" dirty="0" smtClean="0"/>
              <a:t> met </a:t>
            </a:r>
            <a:r>
              <a:rPr lang="en-GB" altLang="nl-NL" sz="2000" dirty="0" err="1" smtClean="0"/>
              <a:t>stageverslag</a:t>
            </a:r>
            <a:endParaRPr lang="en-GB" altLang="nl-NL" sz="2000" dirty="0" smtClean="0"/>
          </a:p>
          <a:p>
            <a:r>
              <a:rPr lang="en-GB" altLang="nl-NL" sz="2000" dirty="0" err="1" smtClean="0"/>
              <a:t>Algemene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voorbereiding</a:t>
            </a:r>
            <a:r>
              <a:rPr lang="en-GB" altLang="nl-NL" sz="2000" dirty="0" smtClean="0"/>
              <a:t>, </a:t>
            </a:r>
            <a:r>
              <a:rPr lang="en-GB" altLang="nl-NL" sz="2000" dirty="0" err="1" smtClean="0"/>
              <a:t>kwaliteit</a:t>
            </a:r>
            <a:r>
              <a:rPr lang="en-GB" altLang="nl-NL" sz="2000" dirty="0" smtClean="0"/>
              <a:t> van </a:t>
            </a:r>
            <a:r>
              <a:rPr lang="en-GB" altLang="nl-NL" sz="2000" dirty="0" err="1" smtClean="0"/>
              <a:t>onderzoek</a:t>
            </a:r>
            <a:r>
              <a:rPr lang="en-GB" altLang="nl-NL" sz="2000" dirty="0" smtClean="0"/>
              <a:t> en </a:t>
            </a:r>
            <a:r>
              <a:rPr lang="en-GB" altLang="nl-NL" sz="2000" dirty="0" err="1" smtClean="0"/>
              <a:t>werk</a:t>
            </a:r>
            <a:r>
              <a:rPr lang="en-GB" altLang="nl-NL" sz="2000" dirty="0" smtClean="0"/>
              <a:t> op Open Research (</a:t>
            </a:r>
            <a:r>
              <a:rPr lang="en-GB" altLang="nl-NL" sz="2000" dirty="0" err="1" smtClean="0"/>
              <a:t>zowel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publiek</a:t>
            </a:r>
            <a:r>
              <a:rPr lang="en-GB" altLang="nl-NL" sz="2000" dirty="0" smtClean="0"/>
              <a:t> </a:t>
            </a:r>
            <a:r>
              <a:rPr lang="en-GB" altLang="nl-NL" sz="2000" dirty="0" err="1" smtClean="0"/>
              <a:t>als</a:t>
            </a:r>
            <a:r>
              <a:rPr lang="en-GB" altLang="nl-NL" sz="2000" dirty="0" smtClean="0"/>
              <a:t> intern): </a:t>
            </a:r>
            <a:r>
              <a:rPr lang="en-GB" altLang="nl-NL" sz="2000" dirty="0" err="1" smtClean="0"/>
              <a:t>beoordeling</a:t>
            </a:r>
            <a:r>
              <a:rPr lang="en-GB" altLang="nl-NL" sz="2000" dirty="0" smtClean="0"/>
              <a:t> door Caroline Nevejan (WM0347).</a:t>
            </a:r>
          </a:p>
          <a:p>
            <a:endParaRPr lang="nl-NL" altLang="nl-NL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00168-4F66-499A-9207-BDC389C3BD0E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dirty="0">
                <a:solidFill>
                  <a:srgbClr val="FF0000"/>
                </a:solidFill>
              </a:rPr>
              <a:t>Mind </a:t>
            </a:r>
            <a:r>
              <a:rPr lang="nl-NL" dirty="0" err="1" smtClean="0">
                <a:solidFill>
                  <a:srgbClr val="FF0000"/>
                </a:solidFill>
              </a:rPr>
              <a:t>you</a:t>
            </a:r>
            <a:r>
              <a:rPr lang="nl-NL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424936" cy="5544616"/>
          </a:xfrm>
        </p:spPr>
        <p:txBody>
          <a:bodyPr>
            <a:normAutofit fontScale="77500" lnSpcReduction="20000"/>
          </a:bodyPr>
          <a:lstStyle/>
          <a:p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/>
              <a:t>have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think</a:t>
            </a:r>
            <a:r>
              <a:rPr lang="nl-NL" dirty="0"/>
              <a:t> of 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publish</a:t>
            </a:r>
            <a:r>
              <a:rPr lang="nl-NL" dirty="0" smtClean="0"/>
              <a:t>!</a:t>
            </a:r>
          </a:p>
          <a:p>
            <a:endParaRPr lang="nl-NL" dirty="0"/>
          </a:p>
          <a:p>
            <a:r>
              <a:rPr lang="nl-NL" dirty="0" err="1"/>
              <a:t>Self</a:t>
            </a:r>
            <a:r>
              <a:rPr lang="nl-NL" dirty="0"/>
              <a:t> </a:t>
            </a:r>
            <a:r>
              <a:rPr lang="nl-NL" dirty="0" err="1"/>
              <a:t>reflection</a:t>
            </a:r>
            <a:r>
              <a:rPr lang="nl-NL" dirty="0"/>
              <a:t>, </a:t>
            </a:r>
            <a:r>
              <a:rPr lang="nl-NL" dirty="0" err="1"/>
              <a:t>sensitive</a:t>
            </a:r>
            <a:r>
              <a:rPr lang="nl-NL" dirty="0"/>
              <a:t> </a:t>
            </a:r>
            <a:r>
              <a:rPr lang="nl-NL" dirty="0" err="1"/>
              <a:t>judgments</a:t>
            </a:r>
            <a:r>
              <a:rPr lang="nl-NL" dirty="0"/>
              <a:t> or </a:t>
            </a:r>
            <a:r>
              <a:rPr lang="nl-NL" dirty="0" err="1"/>
              <a:t>observations</a:t>
            </a:r>
            <a:r>
              <a:rPr lang="nl-NL" dirty="0"/>
              <a:t>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published</a:t>
            </a:r>
            <a:r>
              <a:rPr lang="nl-NL" dirty="0"/>
              <a:t> in </a:t>
            </a:r>
            <a:r>
              <a:rPr lang="nl-NL" dirty="0" err="1"/>
              <a:t>ginger</a:t>
            </a:r>
            <a:r>
              <a:rPr lang="nl-NL" dirty="0"/>
              <a:t> or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tactically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indirect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r>
              <a:rPr lang="nl-NL" dirty="0"/>
              <a:t>But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 smtClean="0"/>
              <a:t>essential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the </a:t>
            </a:r>
            <a:r>
              <a:rPr lang="nl-NL" dirty="0" err="1"/>
              <a:t>final</a:t>
            </a:r>
            <a:r>
              <a:rPr lang="nl-NL" dirty="0"/>
              <a:t> report</a:t>
            </a:r>
            <a:r>
              <a:rPr lang="nl-NL" dirty="0" smtClean="0"/>
              <a:t>!</a:t>
            </a:r>
          </a:p>
          <a:p>
            <a:endParaRPr lang="nl-NL" dirty="0"/>
          </a:p>
          <a:p>
            <a:r>
              <a:rPr lang="nl-NL" dirty="0"/>
              <a:t>In the end </a:t>
            </a:r>
            <a:r>
              <a:rPr lang="nl-NL" dirty="0" err="1"/>
              <a:t>you</a:t>
            </a:r>
            <a:r>
              <a:rPr lang="nl-NL" dirty="0"/>
              <a:t> have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deliver</a:t>
            </a:r>
            <a:r>
              <a:rPr lang="nl-NL" dirty="0"/>
              <a:t> the complete report </a:t>
            </a:r>
            <a:r>
              <a:rPr lang="nl-NL" dirty="0" err="1"/>
              <a:t>with</a:t>
            </a:r>
            <a:r>
              <a:rPr lang="nl-NL" dirty="0"/>
              <a:t> the </a:t>
            </a:r>
            <a:r>
              <a:rPr lang="nl-NL" dirty="0" err="1"/>
              <a:t>material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smtClean="0"/>
              <a:t>the Openresearch platform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elsewhere</a:t>
            </a:r>
            <a:r>
              <a:rPr lang="nl-NL" dirty="0" smtClean="0"/>
              <a:t>.</a:t>
            </a:r>
          </a:p>
          <a:p>
            <a:endParaRPr lang="nl-NL" dirty="0"/>
          </a:p>
          <a:p>
            <a:r>
              <a:rPr lang="nl-NL" dirty="0" smtClean="0"/>
              <a:t>At the end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publish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final</a:t>
            </a:r>
            <a:r>
              <a:rPr lang="nl-NL" dirty="0" smtClean="0"/>
              <a:t> </a:t>
            </a:r>
            <a:r>
              <a:rPr lang="nl-NL" dirty="0" err="1" smtClean="0"/>
              <a:t>results</a:t>
            </a:r>
            <a:r>
              <a:rPr lang="nl-NL" dirty="0" smtClean="0"/>
              <a:t> in </a:t>
            </a:r>
            <a:r>
              <a:rPr lang="nl-NL" dirty="0" err="1" smtClean="0"/>
              <a:t>your</a:t>
            </a:r>
            <a:r>
              <a:rPr lang="nl-NL" dirty="0" smtClean="0"/>
              <a:t> project </a:t>
            </a:r>
            <a:r>
              <a:rPr lang="nl-NL" dirty="0" err="1" smtClean="0"/>
              <a:t>space</a:t>
            </a:r>
            <a:r>
              <a:rPr lang="nl-NL" dirty="0" smtClean="0"/>
              <a:t> on the Internet, </a:t>
            </a:r>
            <a:r>
              <a:rPr lang="nl-NL" dirty="0" err="1" smtClean="0"/>
              <a:t>approved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coach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graed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/>
              <a:t>C</a:t>
            </a:r>
            <a:r>
              <a:rPr lang="nl-NL" dirty="0" smtClean="0"/>
              <a:t>aroline Nevejan</a:t>
            </a:r>
          </a:p>
          <a:p>
            <a:endParaRPr lang="nl-NL" dirty="0"/>
          </a:p>
          <a:p>
            <a:r>
              <a:rPr lang="en-US" dirty="0">
                <a:solidFill>
                  <a:srgbClr val="FF0000"/>
                </a:solidFill>
              </a:rPr>
              <a:t>Coming 6 of  September (tomorrow!), bring your </a:t>
            </a:r>
            <a:r>
              <a:rPr lang="en-US" dirty="0" smtClean="0">
                <a:solidFill>
                  <a:srgbClr val="FF0000"/>
                </a:solidFill>
              </a:rPr>
              <a:t>computer! </a:t>
            </a:r>
            <a:endParaRPr lang="en-US" dirty="0">
              <a:solidFill>
                <a:srgbClr val="FF000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22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597733-45F9-4ADE-9C8D-7006C09DEE95}" type="slidenum">
              <a:rPr lang="en-GB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588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GB" altLang="nl-NL" smtClean="0"/>
              <a:t>Development, Sustainability &amp; Culture (WM0942TU)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7994650" cy="4176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Times" pitchFamily="18" charset="0"/>
              <a:buNone/>
            </a:pPr>
            <a:endParaRPr lang="en-GB" altLang="nl-NL" sz="2000" dirty="0" smtClean="0"/>
          </a:p>
          <a:p>
            <a:pPr eaLnBrk="1" hangingPunct="1">
              <a:lnSpc>
                <a:spcPct val="90000"/>
              </a:lnSpc>
              <a:buFont typeface="Times" pitchFamily="18" charset="0"/>
              <a:buNone/>
            </a:pPr>
            <a:endParaRPr lang="en-GB" altLang="nl-NL" sz="2000" dirty="0" smtClean="0"/>
          </a:p>
          <a:p>
            <a:pPr eaLnBrk="1" hangingPunct="1">
              <a:lnSpc>
                <a:spcPct val="90000"/>
              </a:lnSpc>
              <a:buFont typeface="Times" pitchFamily="18" charset="0"/>
              <a:buNone/>
            </a:pPr>
            <a:endParaRPr lang="en-GB" altLang="nl-NL" sz="2000" dirty="0" smtClean="0"/>
          </a:p>
          <a:p>
            <a:pPr eaLnBrk="1" hangingPunct="1">
              <a:lnSpc>
                <a:spcPct val="90000"/>
              </a:lnSpc>
              <a:buFont typeface="Times" pitchFamily="18" charset="0"/>
              <a:buNone/>
            </a:pPr>
            <a:endParaRPr lang="en-GB" altLang="nl-NL" sz="2000" dirty="0" smtClean="0"/>
          </a:p>
          <a:p>
            <a:pPr eaLnBrk="1" hangingPunct="1">
              <a:lnSpc>
                <a:spcPct val="90000"/>
              </a:lnSpc>
              <a:buFont typeface="Times" pitchFamily="18" charset="0"/>
              <a:buNone/>
            </a:pPr>
            <a:endParaRPr lang="en-GB" altLang="nl-NL" sz="2000" dirty="0" smtClean="0"/>
          </a:p>
          <a:p>
            <a:pPr eaLnBrk="1" hangingPunct="1">
              <a:lnSpc>
                <a:spcPct val="90000"/>
              </a:lnSpc>
              <a:buFont typeface="Times" pitchFamily="18" charset="0"/>
              <a:buNone/>
            </a:pPr>
            <a:endParaRPr lang="en-GB" altLang="nl-NL" sz="2000" dirty="0" smtClean="0"/>
          </a:p>
          <a:p>
            <a:pPr eaLnBrk="1" hangingPunct="1">
              <a:lnSpc>
                <a:spcPct val="90000"/>
              </a:lnSpc>
              <a:buFont typeface="Times" pitchFamily="18" charset="0"/>
              <a:buNone/>
            </a:pPr>
            <a:endParaRPr lang="en-GB" altLang="nl-NL" sz="2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nl-NL" sz="1800" dirty="0" smtClean="0"/>
              <a:t>Dr </a:t>
            </a:r>
            <a:r>
              <a:rPr lang="en-GB" altLang="nl-NL" sz="1800" dirty="0" err="1" smtClean="0"/>
              <a:t>Wim</a:t>
            </a:r>
            <a:r>
              <a:rPr lang="en-GB" altLang="nl-NL" sz="1800" dirty="0" smtClean="0"/>
              <a:t> </a:t>
            </a:r>
            <a:r>
              <a:rPr lang="en-GB" altLang="nl-NL" sz="1800" dirty="0" err="1" smtClean="0"/>
              <a:t>Ravesteijn</a:t>
            </a:r>
            <a:r>
              <a:rPr lang="en-GB" altLang="nl-NL" sz="1800" dirty="0" smtClean="0"/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nl-NL" sz="1800" dirty="0" smtClean="0"/>
              <a:t>Section </a:t>
            </a:r>
            <a:r>
              <a:rPr lang="en-US" altLang="nl-NL" sz="1800" dirty="0"/>
              <a:t>Ethics &amp; Philosophy of Technology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nl-NL" sz="1800" dirty="0" smtClean="0">
                <a:hlinkClick r:id="rId2"/>
              </a:rPr>
              <a:t>w.ravesteijn@tudelft.nl</a:t>
            </a:r>
            <a:endParaRPr lang="en-GB" altLang="nl-NL" sz="1800" dirty="0" smtClean="0"/>
          </a:p>
          <a:p>
            <a:pPr eaLnBrk="1" hangingPunct="1">
              <a:lnSpc>
                <a:spcPct val="90000"/>
              </a:lnSpc>
            </a:pPr>
            <a:endParaRPr lang="en-GB" altLang="nl-NL" sz="18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nl-NL" sz="1800" dirty="0" smtClean="0"/>
              <a:t>Together with: Dr Otto </a:t>
            </a:r>
            <a:r>
              <a:rPr lang="en-GB" altLang="nl-NL" sz="1800" dirty="0" err="1" smtClean="0"/>
              <a:t>Kroesen</a:t>
            </a:r>
            <a:r>
              <a:rPr lang="en-GB" altLang="nl-NL" sz="1800" dirty="0"/>
              <a:t> </a:t>
            </a:r>
            <a:r>
              <a:rPr lang="en-GB" altLang="nl-NL" sz="1800" dirty="0" smtClean="0"/>
              <a:t>&amp; Ernst </a:t>
            </a:r>
            <a:r>
              <a:rPr lang="en-GB" altLang="nl-NL" sz="1800" dirty="0" err="1" smtClean="0"/>
              <a:t>Schütte</a:t>
            </a:r>
            <a:r>
              <a:rPr lang="en-GB" altLang="nl-NL" sz="1800" dirty="0" smtClean="0"/>
              <a:t>, MSc in training</a:t>
            </a:r>
          </a:p>
          <a:p>
            <a:pPr eaLnBrk="1" hangingPunct="1">
              <a:lnSpc>
                <a:spcPct val="90000"/>
              </a:lnSpc>
              <a:buFont typeface="Times" pitchFamily="18" charset="0"/>
              <a:buNone/>
            </a:pPr>
            <a:r>
              <a:rPr lang="en-GB" altLang="nl-NL" sz="1800" dirty="0" smtClean="0"/>
              <a:t>	</a:t>
            </a:r>
            <a:endParaRPr lang="en-GB" altLang="nl-NL" sz="2000" dirty="0" smtClean="0"/>
          </a:p>
          <a:p>
            <a:pPr eaLnBrk="1" hangingPunct="1">
              <a:lnSpc>
                <a:spcPct val="90000"/>
              </a:lnSpc>
            </a:pPr>
            <a:endParaRPr lang="en-GB" altLang="nl-NL" sz="2000" dirty="0" smtClean="0"/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484313"/>
            <a:ext cx="3721100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755650" y="197768"/>
            <a:ext cx="7772400" cy="1143000"/>
          </a:xfrm>
        </p:spPr>
        <p:txBody>
          <a:bodyPr/>
          <a:lstStyle/>
          <a:p>
            <a:r>
              <a:rPr lang="en-GB" altLang="nl-NL" dirty="0" smtClean="0"/>
              <a:t>The drama of development</a:t>
            </a:r>
            <a:endParaRPr lang="nl-NL" altLang="nl-NL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568952" cy="3778250"/>
          </a:xfrm>
        </p:spPr>
        <p:txBody>
          <a:bodyPr/>
          <a:lstStyle/>
          <a:p>
            <a:r>
              <a:rPr lang="en-GB" altLang="nl-NL" sz="2000" dirty="0" smtClean="0"/>
              <a:t>Development projects and start ups often </a:t>
            </a:r>
            <a:r>
              <a:rPr lang="en-GB" altLang="nl-NL" sz="2000" b="1" dirty="0" smtClean="0"/>
              <a:t>fail</a:t>
            </a:r>
            <a:r>
              <a:rPr lang="en-GB" altLang="nl-NL" sz="2000" dirty="0" smtClean="0"/>
              <a:t>, examples in the minor, e.g. water projects in Cameroon</a:t>
            </a:r>
          </a:p>
          <a:p>
            <a:endParaRPr lang="en-GB" altLang="nl-NL" sz="2000" dirty="0" smtClean="0"/>
          </a:p>
          <a:p>
            <a:r>
              <a:rPr lang="en-GB" altLang="nl-NL" sz="2000" dirty="0" smtClean="0"/>
              <a:t>Successful projects or businesses do not always contribute to economic development, sometimes they are </a:t>
            </a:r>
            <a:r>
              <a:rPr lang="en-GB" altLang="nl-NL" sz="2000" b="1" dirty="0" smtClean="0"/>
              <a:t>counterproductive</a:t>
            </a:r>
            <a:r>
              <a:rPr lang="en-GB" altLang="nl-NL" sz="2000" dirty="0" smtClean="0"/>
              <a:t>, e.g.</a:t>
            </a:r>
          </a:p>
          <a:p>
            <a:pPr marL="0" indent="0">
              <a:buNone/>
            </a:pPr>
            <a:r>
              <a:rPr lang="en-GB" altLang="nl-NL" sz="2000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altLang="nl-NL" sz="2000" dirty="0" smtClean="0"/>
              <a:t>Oxfam Novib financed water pumps in Bangladesh brought poor people in debt, ruining their lives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altLang="nl-NL" sz="2000" dirty="0" smtClean="0"/>
              <a:t>Shell in Nigeria causes devastation and unrest to the coastal areas</a:t>
            </a:r>
          </a:p>
          <a:p>
            <a:endParaRPr lang="en-GB" altLang="nl-NL" sz="2000" dirty="0" smtClean="0"/>
          </a:p>
          <a:p>
            <a:r>
              <a:rPr lang="en-US" altLang="nl-NL" sz="2000" dirty="0" smtClean="0"/>
              <a:t>Success and failure often determined by the </a:t>
            </a:r>
            <a:r>
              <a:rPr lang="en-US" altLang="nl-NL" sz="2000" b="1" dirty="0" smtClean="0"/>
              <a:t>context</a:t>
            </a:r>
            <a:r>
              <a:rPr lang="en-US" altLang="nl-NL" sz="2000" dirty="0" smtClean="0"/>
              <a:t> which is enabling or impeding </a:t>
            </a:r>
            <a:r>
              <a:rPr lang="en-GB" altLang="nl-NL" sz="2000" dirty="0" smtClean="0"/>
              <a:t> </a:t>
            </a:r>
            <a:endParaRPr lang="nl-NL" altLang="nl-NL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800168-4F66-499A-9207-BDC389C3BD0E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03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755650" y="44624"/>
            <a:ext cx="7772400" cy="1143000"/>
          </a:xfrm>
        </p:spPr>
        <p:txBody>
          <a:bodyPr/>
          <a:lstStyle/>
          <a:p>
            <a:pPr algn="ctr"/>
            <a:r>
              <a:rPr lang="en-US" altLang="nl-NL" dirty="0" smtClean="0"/>
              <a:t>Development &amp; sustainability</a:t>
            </a:r>
            <a:endParaRPr lang="nl-NL" altLang="nl-NL" dirty="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762000" y="2098675"/>
            <a:ext cx="7772400" cy="3778250"/>
          </a:xfrm>
        </p:spPr>
        <p:txBody>
          <a:bodyPr/>
          <a:lstStyle/>
          <a:p>
            <a:pPr>
              <a:defRPr/>
            </a:pPr>
            <a:endParaRPr lang="en-US" altLang="nl-NL" b="1" dirty="0" smtClean="0"/>
          </a:p>
          <a:p>
            <a:pPr>
              <a:defRPr/>
            </a:pPr>
            <a:endParaRPr lang="en-US" altLang="nl-NL" b="1" dirty="0" smtClean="0"/>
          </a:p>
          <a:p>
            <a:pPr>
              <a:defRPr/>
            </a:pPr>
            <a:endParaRPr lang="en-US" altLang="nl-NL" b="1" dirty="0" smtClean="0"/>
          </a:p>
          <a:p>
            <a:pPr>
              <a:defRPr/>
            </a:pPr>
            <a:endParaRPr lang="en-US" altLang="nl-NL" b="1" dirty="0" smtClean="0"/>
          </a:p>
          <a:p>
            <a:pPr>
              <a:defRPr/>
            </a:pPr>
            <a:endParaRPr lang="en-US" altLang="nl-NL" dirty="0" smtClean="0"/>
          </a:p>
          <a:p>
            <a:pPr marL="0" indent="0">
              <a:buFont typeface="Times" pitchFamily="18" charset="0"/>
              <a:buNone/>
              <a:defRPr/>
            </a:pPr>
            <a:endParaRPr lang="en-US" alt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69E0F1-BFCB-4ED2-8166-7AC29B6D0D12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3096344" cy="311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40322"/>
            <a:ext cx="2920650" cy="280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16" y="1052736"/>
            <a:ext cx="4256336" cy="239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7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questions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Under which conditions is a development project </a:t>
            </a:r>
            <a:r>
              <a:rPr lang="en-GB" b="1" dirty="0" smtClean="0"/>
              <a:t>successful</a:t>
            </a:r>
            <a:r>
              <a:rPr lang="en-GB" dirty="0" smtClean="0"/>
              <a:t>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How </a:t>
            </a:r>
            <a:r>
              <a:rPr lang="en-US" dirty="0"/>
              <a:t>can my internship </a:t>
            </a:r>
            <a:r>
              <a:rPr lang="en-US" dirty="0" smtClean="0"/>
              <a:t>project become </a:t>
            </a:r>
            <a:r>
              <a:rPr lang="en-US" dirty="0"/>
              <a:t>a success; i.e. result in a successful innovation?</a:t>
            </a:r>
          </a:p>
          <a:p>
            <a:endParaRPr lang="en-US" dirty="0"/>
          </a:p>
          <a:p>
            <a:r>
              <a:rPr lang="en-GB" dirty="0" smtClean="0"/>
              <a:t>Under which conditions does a development project contribute to development?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How can the internship become a </a:t>
            </a:r>
            <a:r>
              <a:rPr lang="en-US" b="1" dirty="0"/>
              <a:t>useful contribution</a:t>
            </a:r>
            <a:r>
              <a:rPr lang="en-US" dirty="0"/>
              <a:t> to development?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47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Assessment 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7772400" cy="439261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12 page </a:t>
            </a:r>
            <a:r>
              <a:rPr lang="en-GB" b="1" dirty="0" smtClean="0"/>
              <a:t>Feasibility Report</a:t>
            </a:r>
            <a:r>
              <a:rPr lang="en-GB" dirty="0" smtClean="0"/>
              <a:t>, with:</a:t>
            </a:r>
          </a:p>
          <a:p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Introduction of the project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Five times an </a:t>
            </a:r>
            <a:r>
              <a:rPr lang="en-GB" b="1" dirty="0" smtClean="0"/>
              <a:t>Analysis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Conclusion with answers to main questions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NB: A Feasibility Report shows whether and how the project can be carried out.  </a:t>
            </a:r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2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Five times an Analysis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r">
              <a:buAutoNum type="alphaLcPeriod"/>
            </a:pPr>
            <a:r>
              <a:rPr lang="nl-NL" dirty="0" smtClean="0"/>
              <a:t>Development </a:t>
            </a:r>
            <a:r>
              <a:rPr lang="nl-NL" dirty="0"/>
              <a:t>&amp; </a:t>
            </a:r>
            <a:r>
              <a:rPr lang="nl-NL" dirty="0" err="1"/>
              <a:t>Poverty</a:t>
            </a:r>
            <a:r>
              <a:rPr lang="nl-NL" dirty="0"/>
              <a:t> </a:t>
            </a:r>
            <a:r>
              <a:rPr lang="nl-NL" dirty="0" smtClean="0"/>
              <a:t>Analysis</a:t>
            </a:r>
          </a:p>
          <a:p>
            <a:pPr marL="457200" indent="-457200" algn="r">
              <a:buAutoNum type="alphaLcPeriod"/>
            </a:pPr>
            <a:endParaRPr lang="nl-NL" dirty="0" smtClean="0"/>
          </a:p>
          <a:p>
            <a:pPr marL="457200" indent="-457200" algn="r">
              <a:buAutoNum type="alphaLcPeriod" startAt="2"/>
            </a:pPr>
            <a:r>
              <a:rPr lang="nl-NL" dirty="0" err="1" smtClean="0"/>
              <a:t>Institutional</a:t>
            </a:r>
            <a:r>
              <a:rPr lang="nl-NL" dirty="0" smtClean="0"/>
              <a:t> Analysis </a:t>
            </a:r>
          </a:p>
          <a:p>
            <a:pPr marL="457200" indent="-457200" algn="r">
              <a:buAutoNum type="alphaLcPeriod" startAt="2"/>
            </a:pPr>
            <a:endParaRPr lang="nl-NL" dirty="0" smtClean="0"/>
          </a:p>
          <a:p>
            <a:pPr marL="457200" indent="-457200" algn="r">
              <a:buAutoNum type="alphaLcPeriod" startAt="3"/>
            </a:pPr>
            <a:r>
              <a:rPr lang="nl-NL" dirty="0" err="1" smtClean="0"/>
              <a:t>Cultural</a:t>
            </a:r>
            <a:r>
              <a:rPr lang="nl-NL" dirty="0" smtClean="0"/>
              <a:t> Analysis</a:t>
            </a:r>
          </a:p>
          <a:p>
            <a:pPr marL="457200" indent="-457200" algn="r">
              <a:buAutoNum type="alphaLcPeriod" startAt="3"/>
            </a:pPr>
            <a:endParaRPr lang="nl-NL" dirty="0"/>
          </a:p>
          <a:p>
            <a:pPr marL="457200" indent="-457200" algn="r">
              <a:buAutoNum type="alphaLcPeriod" startAt="4"/>
            </a:pPr>
            <a:r>
              <a:rPr lang="nl-NL" dirty="0" err="1" smtClean="0"/>
              <a:t>Civil</a:t>
            </a:r>
            <a:r>
              <a:rPr lang="nl-NL" dirty="0" smtClean="0"/>
              <a:t> </a:t>
            </a:r>
            <a:r>
              <a:rPr lang="nl-NL" dirty="0"/>
              <a:t>Society </a:t>
            </a:r>
            <a:r>
              <a:rPr lang="nl-NL" dirty="0" smtClean="0"/>
              <a:t>Analysis</a:t>
            </a:r>
          </a:p>
          <a:p>
            <a:pPr marL="457200" indent="-457200" algn="r">
              <a:buAutoNum type="alphaLcPeriod" startAt="4"/>
            </a:pPr>
            <a:endParaRPr lang="nl-NL" dirty="0"/>
          </a:p>
          <a:p>
            <a:pPr marL="457200" indent="-457200" algn="r">
              <a:buAutoNum type="alphaLcPeriod" startAt="5"/>
            </a:pPr>
            <a:r>
              <a:rPr lang="nl-NL" dirty="0" err="1" smtClean="0"/>
              <a:t>Innovation</a:t>
            </a:r>
            <a:r>
              <a:rPr lang="nl-NL" dirty="0" smtClean="0"/>
              <a:t> Analysis</a:t>
            </a:r>
            <a:endParaRPr lang="nl-NL" dirty="0"/>
          </a:p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39428"/>
            <a:ext cx="3183782" cy="356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56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650" y="44624"/>
            <a:ext cx="7772400" cy="1143000"/>
          </a:xfrm>
        </p:spPr>
        <p:txBody>
          <a:bodyPr/>
          <a:lstStyle/>
          <a:p>
            <a:r>
              <a:rPr lang="en-GB" dirty="0" smtClean="0"/>
              <a:t>Some explanation</a:t>
            </a:r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2880320" cy="4392612"/>
          </a:xfrm>
        </p:spPr>
        <p:txBody>
          <a:bodyPr/>
          <a:lstStyle/>
          <a:p>
            <a:r>
              <a:rPr lang="en-US" sz="2400" b="1" dirty="0" smtClean="0"/>
              <a:t>Development &amp; Poverty</a:t>
            </a:r>
          </a:p>
          <a:p>
            <a:endParaRPr lang="en-US" sz="2400" dirty="0" smtClean="0"/>
          </a:p>
          <a:p>
            <a:r>
              <a:rPr lang="en-US" sz="2400" b="1" dirty="0" smtClean="0"/>
              <a:t>Institutional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 smtClean="0"/>
              <a:t>Cultural</a:t>
            </a:r>
            <a:endParaRPr lang="en-US" sz="2400" b="1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Civil Society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b="1" dirty="0" smtClean="0"/>
              <a:t>Innovation</a:t>
            </a:r>
            <a:endParaRPr lang="en-US" sz="2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131840" y="1628676"/>
            <a:ext cx="6192688" cy="43926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Situation in the country, policy, history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Market? Elite or population control?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Dimensions: collectivist or individualist, planning or carpe diem, etc.?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Conditions for initiatives &amp; cooperation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Functions: knowledge, resources, legitimacy  </a:t>
            </a:r>
            <a:endParaRPr lang="en-GB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5611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o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04" y="1529135"/>
            <a:ext cx="2667000" cy="5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mga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52" y="188017"/>
            <a:ext cx="1031676" cy="12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imgas.com/upload/images/tinymce/IMG_43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70" y="155473"/>
            <a:ext cx="4347102" cy="579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5650" y="-27384"/>
            <a:ext cx="7772400" cy="1143000"/>
          </a:xfrm>
        </p:spPr>
        <p:txBody>
          <a:bodyPr/>
          <a:lstStyle/>
          <a:p>
            <a:r>
              <a:rPr lang="en-GB" dirty="0" smtClean="0"/>
              <a:t>Conditions for development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32116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7" y="1124744"/>
            <a:ext cx="4715743" cy="298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5064"/>
            <a:ext cx="30607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91" y="2841428"/>
            <a:ext cx="4316413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73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dirty="0" smtClean="0"/>
              <a:t>Programme</a:t>
            </a:r>
            <a:endParaRPr lang="nl-NL" altLang="nl-NL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0" y="1522958"/>
            <a:ext cx="7410400" cy="3778250"/>
          </a:xfrm>
        </p:spPr>
        <p:txBody>
          <a:bodyPr/>
          <a:lstStyle/>
          <a:p>
            <a:r>
              <a:rPr lang="nl-NL" altLang="nl-NL" dirty="0" err="1"/>
              <a:t>Darwin’s</a:t>
            </a:r>
            <a:r>
              <a:rPr lang="nl-NL" altLang="nl-NL" dirty="0"/>
              <a:t> </a:t>
            </a:r>
            <a:r>
              <a:rPr lang="nl-NL" altLang="nl-NL" dirty="0" err="1"/>
              <a:t>Nightmare</a:t>
            </a:r>
            <a:endParaRPr lang="nl-NL" altLang="nl-NL" dirty="0"/>
          </a:p>
          <a:p>
            <a:endParaRPr lang="nl-NL" altLang="nl-NL" dirty="0" smtClean="0"/>
          </a:p>
          <a:p>
            <a:r>
              <a:rPr lang="nl-NL" altLang="nl-NL" dirty="0" smtClean="0"/>
              <a:t>Three </a:t>
            </a:r>
            <a:r>
              <a:rPr lang="nl-NL" altLang="nl-NL" dirty="0" err="1" smtClean="0"/>
              <a:t>lectures</a:t>
            </a:r>
            <a:r>
              <a:rPr lang="nl-NL" altLang="nl-NL" dirty="0" smtClean="0"/>
              <a:t> on </a:t>
            </a:r>
            <a:r>
              <a:rPr lang="nl-NL" altLang="nl-NL" dirty="0" err="1" smtClean="0"/>
              <a:t>debates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and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backgrounds</a:t>
            </a:r>
            <a:endParaRPr lang="nl-NL" altLang="nl-NL" dirty="0" smtClean="0"/>
          </a:p>
          <a:p>
            <a:endParaRPr lang="nl-NL" altLang="nl-NL" dirty="0" smtClean="0"/>
          </a:p>
          <a:p>
            <a:r>
              <a:rPr lang="nl-NL" altLang="nl-NL" dirty="0" smtClean="0"/>
              <a:t>Five </a:t>
            </a:r>
            <a:r>
              <a:rPr lang="nl-NL" altLang="nl-NL" dirty="0" err="1" smtClean="0"/>
              <a:t>tutorials</a:t>
            </a:r>
            <a:r>
              <a:rPr lang="nl-NL" altLang="nl-NL" dirty="0" smtClean="0"/>
              <a:t> (</a:t>
            </a:r>
            <a:r>
              <a:rPr lang="nl-NL" altLang="nl-NL" dirty="0" err="1" smtClean="0"/>
              <a:t>work</a:t>
            </a:r>
            <a:r>
              <a:rPr lang="nl-NL" altLang="nl-NL" dirty="0" smtClean="0"/>
              <a:t> </a:t>
            </a:r>
            <a:r>
              <a:rPr lang="nl-NL" altLang="nl-NL" dirty="0" err="1" smtClean="0"/>
              <a:t>groups</a:t>
            </a:r>
            <a:r>
              <a:rPr lang="nl-NL" altLang="nl-NL" dirty="0" smtClean="0"/>
              <a:t>) on cases</a:t>
            </a:r>
          </a:p>
          <a:p>
            <a:endParaRPr lang="en-GB" altLang="nl-NL" dirty="0"/>
          </a:p>
          <a:p>
            <a:r>
              <a:rPr lang="en-GB" altLang="nl-NL" dirty="0" smtClean="0"/>
              <a:t>Literature study</a:t>
            </a:r>
            <a:endParaRPr lang="nl-NL" altLang="nl-NL" dirty="0" smtClean="0"/>
          </a:p>
          <a:p>
            <a:endParaRPr lang="nl-NL" altLang="nl-NL" dirty="0" smtClean="0"/>
          </a:p>
          <a:p>
            <a:r>
              <a:rPr lang="nl-NL" altLang="nl-NL" dirty="0" err="1" smtClean="0"/>
              <a:t>Exercises</a:t>
            </a:r>
            <a:r>
              <a:rPr lang="nl-NL" altLang="nl-NL" dirty="0" smtClean="0"/>
              <a:t> interview </a:t>
            </a:r>
            <a:r>
              <a:rPr lang="nl-NL" altLang="nl-NL" dirty="0" err="1" smtClean="0"/>
              <a:t>technique</a:t>
            </a:r>
            <a:endParaRPr lang="nl-NL" altLang="nl-NL" dirty="0" smtClean="0"/>
          </a:p>
          <a:p>
            <a:endParaRPr lang="nl-NL" alt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41A4580-55DD-4A6E-A832-987A9CAB3FE6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44624"/>
            <a:ext cx="7772400" cy="1143000"/>
          </a:xfrm>
        </p:spPr>
        <p:txBody>
          <a:bodyPr/>
          <a:lstStyle/>
          <a:p>
            <a:r>
              <a:rPr lang="en-GB" dirty="0" smtClean="0"/>
              <a:t>Guidelines for the assignments &amp; Feasibility Report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28676"/>
            <a:ext cx="7776864" cy="4392612"/>
          </a:xfrm>
        </p:spPr>
        <p:txBody>
          <a:bodyPr/>
          <a:lstStyle/>
          <a:p>
            <a:r>
              <a:rPr lang="en-GB" sz="2000" dirty="0" smtClean="0"/>
              <a:t>Each week, starting the 2nd week, on Friday one of the Analyses should be submitted to Ginger</a:t>
            </a:r>
          </a:p>
          <a:p>
            <a:r>
              <a:rPr lang="en-GB" sz="2000" dirty="0" smtClean="0"/>
              <a:t>The (little) literature concerned should be read &amp; applied in these Analyses</a:t>
            </a:r>
          </a:p>
          <a:p>
            <a:r>
              <a:rPr lang="en-GB" sz="2000" dirty="0" smtClean="0"/>
              <a:t>Each group gives and receives two feedbacks</a:t>
            </a:r>
          </a:p>
          <a:p>
            <a:r>
              <a:rPr lang="en-GB" sz="2000" dirty="0" smtClean="0"/>
              <a:t>Last Analysis is on Innovation; it is an integrating assignment</a:t>
            </a:r>
          </a:p>
          <a:p>
            <a:r>
              <a:rPr lang="en-GB" sz="2000" dirty="0" smtClean="0"/>
              <a:t>Last Analysis plus the revised earlier Analyses, provided with Introduction &amp; Conclusion, constitutes Feasibility Report</a:t>
            </a:r>
          </a:p>
          <a:p>
            <a:r>
              <a:rPr lang="en-US" sz="2000" dirty="0" smtClean="0"/>
              <a:t>Deadline: 12 October</a:t>
            </a:r>
          </a:p>
          <a:p>
            <a:endParaRPr lang="en-US" sz="2000" dirty="0" smtClean="0"/>
          </a:p>
          <a:p>
            <a:r>
              <a:rPr lang="en-US" sz="2000" dirty="0" smtClean="0"/>
              <a:t>NB: See </a:t>
            </a:r>
            <a:r>
              <a:rPr lang="en-US" sz="2000" dirty="0"/>
              <a:t>Study Guide </a:t>
            </a:r>
            <a:r>
              <a:rPr lang="en-US" sz="2000" dirty="0" smtClean="0"/>
              <a:t>&amp; Feasibility Report Guide on </a:t>
            </a:r>
            <a:r>
              <a:rPr lang="en-US" sz="2000" dirty="0"/>
              <a:t>Blackboard </a:t>
            </a:r>
            <a:r>
              <a:rPr lang="en-US" sz="2000" dirty="0" smtClean="0"/>
              <a:t>&amp; </a:t>
            </a:r>
            <a:r>
              <a:rPr lang="en-US" sz="2000" dirty="0"/>
              <a:t>TU Delft Open Research </a:t>
            </a:r>
            <a:r>
              <a:rPr lang="en-US" sz="2000" dirty="0" smtClean="0"/>
              <a:t>Platform (Ginger)</a:t>
            </a:r>
            <a:endParaRPr lang="en-US" sz="2000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81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-99392"/>
            <a:ext cx="7772400" cy="1143000"/>
          </a:xfrm>
        </p:spPr>
        <p:txBody>
          <a:bodyPr/>
          <a:lstStyle/>
          <a:p>
            <a:pPr algn="ctr"/>
            <a:r>
              <a:rPr lang="en-GB" dirty="0" smtClean="0"/>
              <a:t>Continuation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96628"/>
            <a:ext cx="7704856" cy="4392612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First lecture: 13 September</a:t>
            </a:r>
          </a:p>
          <a:p>
            <a:endParaRPr lang="en-GB" dirty="0"/>
          </a:p>
          <a:p>
            <a:r>
              <a:rPr lang="en-GB" dirty="0" smtClean="0"/>
              <a:t>First work groups: same week</a:t>
            </a:r>
          </a:p>
          <a:p>
            <a:endParaRPr lang="en-GB" dirty="0"/>
          </a:p>
          <a:p>
            <a:r>
              <a:rPr lang="en-GB" dirty="0" smtClean="0"/>
              <a:t>Assignment to do before first workgroup: read Sachs &amp; Easterly, </a:t>
            </a:r>
            <a:r>
              <a:rPr lang="en-GB" smtClean="0"/>
              <a:t>one chapter from each book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Assignment first week: Development &amp; Poverty Analysis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8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Continuation: Thursday </a:t>
            </a:r>
            <a:endParaRPr lang="nl-N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24367"/>
            <a:ext cx="3923928" cy="414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4093638" cy="272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0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7" t="8193" r="9343" b="9991"/>
          <a:stretch/>
        </p:blipFill>
        <p:spPr>
          <a:xfrm>
            <a:off x="993204" y="1556792"/>
            <a:ext cx="8115300" cy="4241800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Sustainable Entrepreneurship </a:t>
            </a:r>
            <a:br>
              <a:rPr lang="nl-NL" dirty="0" smtClean="0"/>
            </a:br>
            <a:r>
              <a:rPr lang="nl-NL" b="0" dirty="0" smtClean="0"/>
              <a:t>WM0565TU</a:t>
            </a:r>
            <a:endParaRPr lang="en-US" b="0" dirty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576" y="5373216"/>
            <a:ext cx="7772400" cy="51370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Esther Blom</a:t>
            </a:r>
          </a:p>
        </p:txBody>
      </p:sp>
    </p:spTree>
    <p:extLst>
      <p:ext uri="{BB962C8B-B14F-4D97-AF65-F5344CB8AC3E}">
        <p14:creationId xmlns:p14="http://schemas.microsoft.com/office/powerpoint/2010/main" val="313292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233738"/>
            <a:ext cx="3887788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Even voorstellen…</a:t>
            </a:r>
            <a:endParaRPr lang="en-US" dirty="0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l-NL" smtClean="0"/>
              <a:t>Stage Filippijnen 2000</a:t>
            </a:r>
          </a:p>
          <a:p>
            <a:pPr eaLnBrk="1" hangingPunct="1">
              <a:buFontTx/>
              <a:buNone/>
            </a:pPr>
            <a:endParaRPr lang="nl-NL" smtClean="0"/>
          </a:p>
          <a:p>
            <a:pPr eaLnBrk="1" hangingPunct="1">
              <a:buFontTx/>
              <a:buNone/>
            </a:pPr>
            <a:r>
              <a:rPr lang="nl-NL" smtClean="0"/>
              <a:t>“Selectie patiënten”</a:t>
            </a:r>
          </a:p>
          <a:p>
            <a:pPr eaLnBrk="1" hangingPunct="1">
              <a:buFontTx/>
              <a:buNone/>
            </a:pPr>
            <a:r>
              <a:rPr lang="nl-NL" smtClean="0"/>
              <a:t>“Is dit hulp?”</a:t>
            </a:r>
          </a:p>
          <a:p>
            <a:pPr eaLnBrk="1" hangingPunct="1">
              <a:buFontTx/>
              <a:buNone/>
            </a:pPr>
            <a:endParaRPr lang="nl-NL" smtClean="0"/>
          </a:p>
          <a:p>
            <a:pPr eaLnBrk="1" hangingPunct="1">
              <a:buFontTx/>
              <a:buNone/>
            </a:pPr>
            <a:r>
              <a:rPr lang="nl-NL" smtClean="0"/>
              <a:t>Duurzaam?!</a:t>
            </a:r>
            <a:endParaRPr lang="en-US" smtClean="0"/>
          </a:p>
        </p:txBody>
      </p:sp>
      <p:pic>
        <p:nvPicPr>
          <p:cNvPr id="14341" name="Picture 5" descr="walkerJ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192213"/>
            <a:ext cx="1797050" cy="25241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9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Movendi Foundation</a:t>
            </a:r>
          </a:p>
        </p:txBody>
      </p:sp>
      <p:pic>
        <p:nvPicPr>
          <p:cNvPr id="15363" name="Picture 4" descr="blij met SARdy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548680"/>
            <a:ext cx="2420938" cy="2689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5" descr="pas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33" y="1258094"/>
            <a:ext cx="2198687" cy="2913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6" descr="IM0015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406368"/>
            <a:ext cx="3240088" cy="2232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7" descr="doek het go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24" y="1258094"/>
            <a:ext cx="2305050" cy="3671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spreu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r="12365"/>
          <a:stretch/>
        </p:blipFill>
        <p:spPr bwMode="auto">
          <a:xfrm>
            <a:off x="2286106" y="4374175"/>
            <a:ext cx="3220721" cy="20743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992814" cy="1143000"/>
          </a:xfrm>
        </p:spPr>
        <p:txBody>
          <a:bodyPr/>
          <a:lstStyle/>
          <a:p>
            <a:pPr eaLnBrk="1" hangingPunct="1"/>
            <a:r>
              <a:rPr lang="nl-NL" dirty="0"/>
              <a:t>D</a:t>
            </a:r>
            <a:r>
              <a:rPr lang="nl-NL" dirty="0" smtClean="0"/>
              <a:t>ocent, onderzoeker, vrijwilliger en voorheen ondernemer</a:t>
            </a:r>
            <a:endParaRPr lang="en-US" sz="2000" dirty="0" smtClean="0"/>
          </a:p>
        </p:txBody>
      </p:sp>
      <p:sp>
        <p:nvSpPr>
          <p:cNvPr id="12295" name="Text Box 13"/>
          <p:cNvSpPr txBox="1">
            <a:spLocks noChangeArrowheads="1"/>
          </p:cNvSpPr>
          <p:nvPr/>
        </p:nvSpPr>
        <p:spPr bwMode="auto">
          <a:xfrm>
            <a:off x="829007" y="1458416"/>
            <a:ext cx="5544616" cy="50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Osaka" pitchFamily="1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nl-NL" dirty="0"/>
              <a:t/>
            </a:r>
            <a:br>
              <a:rPr lang="nl-NL" dirty="0"/>
            </a:br>
            <a:r>
              <a:rPr lang="nl-NL" dirty="0">
                <a:latin typeface="+mn-lt"/>
              </a:rPr>
              <a:t>(internationaal) duurzaam ondernemerschap</a:t>
            </a:r>
            <a:endParaRPr lang="nl-NL" kern="0" dirty="0">
              <a:solidFill>
                <a:srgbClr val="000000"/>
              </a:solidFill>
              <a:latin typeface="+mn-lt"/>
              <a:ea typeface="Osaka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kern="0" dirty="0">
              <a:solidFill>
                <a:srgbClr val="000000"/>
              </a:solidFill>
              <a:latin typeface="Tahoma"/>
              <a:ea typeface="Osaka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0" dirty="0" err="1" smtClean="0">
                <a:solidFill>
                  <a:srgbClr val="000000"/>
                </a:solidFill>
                <a:latin typeface="Tahoma"/>
                <a:ea typeface="Osaka"/>
              </a:rPr>
              <a:t>Ghanees</a:t>
            </a:r>
            <a:r>
              <a:rPr lang="en-US" kern="0" dirty="0" smtClean="0">
                <a:solidFill>
                  <a:srgbClr val="000000"/>
                </a:solidFill>
                <a:latin typeface="Tahoma"/>
                <a:ea typeface="Osaka"/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  <a:latin typeface="Tahoma"/>
                <a:ea typeface="Osaka"/>
              </a:rPr>
              <a:t>Adinkra</a:t>
            </a:r>
            <a:r>
              <a:rPr lang="en-US" kern="0" dirty="0" smtClean="0">
                <a:solidFill>
                  <a:srgbClr val="000000"/>
                </a:solidFill>
                <a:latin typeface="Tahoma"/>
                <a:ea typeface="Osaka"/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  <a:latin typeface="Tahoma"/>
                <a:ea typeface="Osaka"/>
              </a:rPr>
              <a:t>teken</a:t>
            </a:r>
            <a:r>
              <a:rPr lang="en-US" kern="0" dirty="0" smtClean="0">
                <a:solidFill>
                  <a:srgbClr val="000000"/>
                </a:solidFill>
                <a:latin typeface="Tahoma"/>
                <a:ea typeface="Osaka"/>
              </a:rPr>
              <a:t>: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kern="0" dirty="0" smtClean="0">
              <a:solidFill>
                <a:srgbClr val="000000"/>
              </a:solidFill>
              <a:latin typeface="Tahoma"/>
              <a:ea typeface="Osaka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kern="0" dirty="0">
              <a:solidFill>
                <a:srgbClr val="000000"/>
              </a:solidFill>
              <a:latin typeface="Tahoma"/>
              <a:ea typeface="Osaka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Tahoma"/>
                <a:ea typeface="Osaka"/>
              </a:rPr>
              <a:t>“</a:t>
            </a:r>
            <a:r>
              <a:rPr lang="en-US" i="1" kern="0" dirty="0" smtClean="0">
                <a:solidFill>
                  <a:srgbClr val="000000"/>
                </a:solidFill>
                <a:latin typeface="Tahoma"/>
                <a:ea typeface="Osaka"/>
              </a:rPr>
              <a:t>Challenging </a:t>
            </a:r>
            <a:r>
              <a:rPr lang="en-US" i="1" kern="0" dirty="0">
                <a:solidFill>
                  <a:srgbClr val="000000"/>
                </a:solidFill>
                <a:latin typeface="Tahoma"/>
                <a:ea typeface="Osaka"/>
              </a:rPr>
              <a:t>people to develop entrepreneurial skills and use them for the benefit of themselves and society</a:t>
            </a:r>
            <a:r>
              <a:rPr lang="en-US" kern="0" dirty="0" smtClean="0">
                <a:solidFill>
                  <a:srgbClr val="000000"/>
                </a:solidFill>
                <a:latin typeface="Tahoma"/>
                <a:ea typeface="Osaka"/>
              </a:rPr>
              <a:t>”.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kern="0" dirty="0">
              <a:solidFill>
                <a:srgbClr val="000000"/>
              </a:solidFill>
              <a:latin typeface="Tahoma"/>
              <a:ea typeface="Osaka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Tahoma"/>
                <a:ea typeface="Osaka"/>
              </a:rPr>
              <a:t> </a:t>
            </a:r>
            <a:endParaRPr lang="nl-NL" kern="0" dirty="0">
              <a:solidFill>
                <a:srgbClr val="000000"/>
              </a:solidFill>
              <a:latin typeface="Tahoma"/>
              <a:ea typeface="Osak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23" y="980728"/>
            <a:ext cx="215150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61" y="1124744"/>
            <a:ext cx="12287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53494"/>
            <a:ext cx="1081543" cy="179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4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Onderwerpen die aan bod gaan komen: </a:t>
            </a:r>
            <a:endParaRPr lang="nl-NL" smtClean="0"/>
          </a:p>
        </p:txBody>
      </p:sp>
      <p:pic>
        <p:nvPicPr>
          <p:cNvPr id="8195" name="Picture 5" descr="http://guidogihaux.files.wordpress.com/2009/10/dashboard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2"/>
          <a:stretch>
            <a:fillRect/>
          </a:stretch>
        </p:blipFill>
        <p:spPr bwMode="auto">
          <a:xfrm>
            <a:off x="1805336" y="3269442"/>
            <a:ext cx="5502968" cy="267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827088" y="1350963"/>
            <a:ext cx="83169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</a:rPr>
              <a:t>What is entrepreneurship? (what is an entrepreneur?)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</a:rPr>
              <a:t>What is the need you fulfill? (and who is your customer?)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</a:rPr>
              <a:t>Who are your stakeholders (and what is their stake)?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</a:rPr>
              <a:t>What is a Business Model? What business model to use?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</a:rPr>
              <a:t>What is the role of value chains within sustainable entrepreneurship?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</a:rPr>
              <a:t>What is your impact? How can you create sustainable change?</a:t>
            </a:r>
          </a:p>
        </p:txBody>
      </p:sp>
    </p:spTree>
    <p:extLst>
      <p:ext uri="{BB962C8B-B14F-4D97-AF65-F5344CB8AC3E}">
        <p14:creationId xmlns:p14="http://schemas.microsoft.com/office/powerpoint/2010/main" val="38845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363"/>
            <a:ext cx="9144000" cy="435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8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Onderwerpen</a:t>
            </a:r>
            <a:r>
              <a:rPr lang="en-US" dirty="0" smtClean="0"/>
              <a:t> die </a:t>
            </a:r>
            <a:r>
              <a:rPr lang="en-US" i="1" dirty="0" err="1" smtClean="0"/>
              <a:t>bijna</a:t>
            </a:r>
            <a:r>
              <a:rPr lang="en-US" i="1" dirty="0" smtClean="0"/>
              <a:t> </a:t>
            </a:r>
            <a:r>
              <a:rPr lang="en-US" i="1" dirty="0" err="1" smtClean="0"/>
              <a:t>niet</a:t>
            </a:r>
            <a:r>
              <a:rPr lang="en-US" i="1" dirty="0" smtClean="0"/>
              <a:t> </a:t>
            </a:r>
            <a:r>
              <a:rPr lang="en-US" dirty="0" smtClean="0"/>
              <a:t>aan bod </a:t>
            </a:r>
            <a:r>
              <a:rPr lang="en-US" dirty="0" err="1" smtClean="0"/>
              <a:t>gaan</a:t>
            </a:r>
            <a:r>
              <a:rPr lang="en-US" dirty="0" smtClean="0"/>
              <a:t> </a:t>
            </a:r>
            <a:r>
              <a:rPr lang="en-US" dirty="0" err="1" smtClean="0"/>
              <a:t>komen</a:t>
            </a:r>
            <a:endParaRPr lang="nl-NL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700213"/>
            <a:ext cx="4968478" cy="4392612"/>
          </a:xfrm>
        </p:spPr>
        <p:txBody>
          <a:bodyPr/>
          <a:lstStyle/>
          <a:p>
            <a:r>
              <a:rPr lang="en-US" dirty="0" smtClean="0"/>
              <a:t>Ondernemerschap </a:t>
            </a:r>
            <a:r>
              <a:rPr lang="en-US" dirty="0" err="1" smtClean="0"/>
              <a:t>binnen</a:t>
            </a:r>
            <a:r>
              <a:rPr lang="en-US" dirty="0" smtClean="0"/>
              <a:t> de </a:t>
            </a:r>
            <a:r>
              <a:rPr lang="en-US" dirty="0" err="1" smtClean="0"/>
              <a:t>wereld</a:t>
            </a:r>
            <a:r>
              <a:rPr lang="en-US" dirty="0" smtClean="0"/>
              <a:t> (</a:t>
            </a:r>
            <a:r>
              <a:rPr lang="en-US" dirty="0" err="1" smtClean="0"/>
              <a:t>economie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Geschiedenis</a:t>
            </a:r>
            <a:r>
              <a:rPr lang="en-US" dirty="0" smtClean="0"/>
              <a:t> van </a:t>
            </a:r>
            <a:r>
              <a:rPr lang="en-US" dirty="0" err="1" smtClean="0"/>
              <a:t>techniek</a:t>
            </a:r>
            <a:r>
              <a:rPr lang="en-US" dirty="0" smtClean="0"/>
              <a:t> en </a:t>
            </a:r>
            <a:r>
              <a:rPr lang="en-US" dirty="0" err="1" smtClean="0"/>
              <a:t>ondernemerschap</a:t>
            </a:r>
            <a:endParaRPr lang="en-US" dirty="0" smtClean="0"/>
          </a:p>
          <a:p>
            <a:r>
              <a:rPr lang="en-US" dirty="0" err="1" smtClean="0"/>
              <a:t>Boekhouden</a:t>
            </a:r>
            <a:r>
              <a:rPr lang="en-US" dirty="0" smtClean="0"/>
              <a:t>, </a:t>
            </a:r>
            <a:r>
              <a:rPr lang="nl-NL" dirty="0" smtClean="0"/>
              <a:t>financiën</a:t>
            </a:r>
            <a:r>
              <a:rPr lang="en-US" dirty="0" smtClean="0"/>
              <a:t> en marketing</a:t>
            </a:r>
          </a:p>
          <a:p>
            <a:r>
              <a:rPr lang="en-US" dirty="0" err="1" smtClean="0"/>
              <a:t>Duurzaamheid</a:t>
            </a:r>
            <a:r>
              <a:rPr lang="en-US" dirty="0" smtClean="0"/>
              <a:t> in het </a:t>
            </a:r>
            <a:r>
              <a:rPr lang="en-US" dirty="0" err="1" smtClean="0"/>
              <a:t>algemeen</a:t>
            </a:r>
            <a:endParaRPr lang="en-US" dirty="0" smtClean="0"/>
          </a:p>
          <a:p>
            <a:r>
              <a:rPr lang="en-US" dirty="0" err="1" smtClean="0"/>
              <a:t>Cultuurverschillen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://profile.ak.fbcdn.net/hprofile-ak-snc4/41771_1305164620_793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46015"/>
            <a:ext cx="1244568" cy="13482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671" y="4367483"/>
            <a:ext cx="1534229" cy="15342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2" y="3709404"/>
            <a:ext cx="1258217" cy="1258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2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Boek</a:t>
            </a:r>
            <a:r>
              <a:rPr lang="en-US" dirty="0" smtClean="0"/>
              <a:t>: Business Model Generation</a:t>
            </a:r>
            <a:br>
              <a:rPr lang="en-US" dirty="0" smtClean="0"/>
            </a:br>
            <a:r>
              <a:rPr lang="en-US" b="0" dirty="0" err="1" smtClean="0"/>
              <a:t>A.Osterwalder</a:t>
            </a:r>
            <a:endParaRPr lang="nl-NL" b="0" dirty="0" smtClean="0"/>
          </a:p>
        </p:txBody>
      </p:sp>
      <p:pic>
        <p:nvPicPr>
          <p:cNvPr id="6147" name="Picture 2" descr="http://www.businessmodelgeneration.com/images/Header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2060575"/>
            <a:ext cx="9170988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72306" y="458112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Tahoma" pitchFamily="34" charset="0"/>
                <a:ea typeface="Osaka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Tahoma" pitchFamily="34" charset="0"/>
                <a:ea typeface="Osaka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Tahoma" pitchFamily="34" charset="0"/>
                <a:ea typeface="Osaka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Tahoma" pitchFamily="34" charset="0"/>
                <a:ea typeface="Osaka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Tahoma" pitchFamily="34" charset="0"/>
                <a:ea typeface="Osaka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Tahoma" pitchFamily="34" charset="0"/>
                <a:ea typeface="Osaka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Tahoma" pitchFamily="34" charset="0"/>
                <a:ea typeface="Osaka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CC"/>
                </a:solidFill>
                <a:latin typeface="Tahoma" pitchFamily="34" charset="0"/>
                <a:ea typeface="Osaka" pitchFamily="1" charset="-128"/>
              </a:defRPr>
            </a:lvl9pPr>
          </a:lstStyle>
          <a:p>
            <a:r>
              <a:rPr lang="en-US" b="0" kern="0" dirty="0" err="1" smtClean="0"/>
              <a:t>Aanvullend</a:t>
            </a:r>
            <a:r>
              <a:rPr lang="en-US" b="0" kern="0" dirty="0" smtClean="0"/>
              <a:t> </a:t>
            </a:r>
            <a:r>
              <a:rPr lang="en-US" b="0" kern="0" dirty="0" err="1" smtClean="0"/>
              <a:t>artikelen</a:t>
            </a:r>
            <a:r>
              <a:rPr lang="en-US" b="0" kern="0" dirty="0" smtClean="0"/>
              <a:t> op Blackboard</a:t>
            </a:r>
            <a:endParaRPr lang="nl-NL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2173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333375"/>
            <a:ext cx="8064822" cy="1143000"/>
          </a:xfrm>
        </p:spPr>
        <p:txBody>
          <a:bodyPr/>
          <a:lstStyle/>
          <a:p>
            <a:r>
              <a:rPr lang="nl-NL" dirty="0" smtClean="0"/>
              <a:t>Wat gaan jullie doen? </a:t>
            </a:r>
            <a:br>
              <a:rPr lang="nl-NL" dirty="0" smtClean="0"/>
            </a:br>
            <a:r>
              <a:rPr lang="nl-NL" b="0" dirty="0" smtClean="0"/>
              <a:t>(voor het vak </a:t>
            </a:r>
            <a:r>
              <a:rPr lang="nl-NL" b="0" dirty="0" err="1" smtClean="0"/>
              <a:t>Sustainable</a:t>
            </a:r>
            <a:r>
              <a:rPr lang="nl-NL" b="0" dirty="0" smtClean="0"/>
              <a:t> </a:t>
            </a:r>
            <a:r>
              <a:rPr lang="nl-NL" b="0" dirty="0" err="1" smtClean="0"/>
              <a:t>Entrepreneurship</a:t>
            </a:r>
            <a:r>
              <a:rPr lang="nl-NL" b="0" dirty="0" smtClean="0"/>
              <a:t>)</a:t>
            </a:r>
            <a:endParaRPr lang="nl-NL" b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3456384" cy="371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9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Opdracht</a:t>
            </a:r>
            <a:r>
              <a:rPr lang="en-US" dirty="0" smtClean="0"/>
              <a:t> SE: </a:t>
            </a:r>
            <a:br>
              <a:rPr lang="en-US" dirty="0" smtClean="0"/>
            </a:br>
            <a:r>
              <a:rPr lang="en-US" dirty="0" smtClean="0"/>
              <a:t>Business Model Design</a:t>
            </a:r>
            <a:endParaRPr lang="nl-NL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Iedere groep werkt een </a:t>
            </a:r>
            <a:r>
              <a:rPr lang="nl-NL" dirty="0"/>
              <a:t>business </a:t>
            </a:r>
            <a:r>
              <a:rPr lang="nl-NL" dirty="0" smtClean="0"/>
              <a:t>model uit </a:t>
            </a:r>
            <a:r>
              <a:rPr lang="nl-NL" dirty="0"/>
              <a:t>van </a:t>
            </a:r>
            <a:r>
              <a:rPr lang="nl-NL" dirty="0" smtClean="0"/>
              <a:t>jullie </a:t>
            </a:r>
            <a:r>
              <a:rPr lang="nl-NL" dirty="0"/>
              <a:t>eigen </a:t>
            </a:r>
            <a:r>
              <a:rPr lang="nl-NL" dirty="0" smtClean="0"/>
              <a:t>project.</a:t>
            </a:r>
          </a:p>
          <a:p>
            <a:r>
              <a:rPr lang="nl-NL" dirty="0" smtClean="0"/>
              <a:t>Daarbij dien je de voor dit vak verplichte literatuur te gebruiken.</a:t>
            </a:r>
          </a:p>
        </p:txBody>
      </p:sp>
      <p:pic>
        <p:nvPicPr>
          <p:cNvPr id="2050" name="Picture 2" descr="CanvasB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24769"/>
            <a:ext cx="4104456" cy="193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198438"/>
            <a:ext cx="7812087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Het Business Model Canvas op Blackboard</a:t>
            </a:r>
            <a:br>
              <a:rPr lang="en-US" dirty="0" smtClean="0"/>
            </a:br>
            <a:r>
              <a:rPr lang="en-US" b="0" dirty="0" smtClean="0"/>
              <a:t>(en document met </a:t>
            </a:r>
            <a:r>
              <a:rPr lang="en-US" b="0" dirty="0" err="1" smtClean="0"/>
              <a:t>hulpvragen</a:t>
            </a:r>
            <a:r>
              <a:rPr lang="en-US" b="0" dirty="0" smtClean="0"/>
              <a:t>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-612576" y="5445224"/>
            <a:ext cx="10729192" cy="2088232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94211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4896" cy="557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42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198438"/>
            <a:ext cx="7812087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Het Business Model Canvas op Blackboard</a:t>
            </a:r>
            <a:br>
              <a:rPr lang="en-US" dirty="0" smtClean="0"/>
            </a:br>
            <a:r>
              <a:rPr lang="en-US" b="0" dirty="0" smtClean="0"/>
              <a:t>(en document met </a:t>
            </a:r>
            <a:r>
              <a:rPr lang="en-US" b="0" dirty="0" err="1" smtClean="0"/>
              <a:t>hulpvragen</a:t>
            </a:r>
            <a:r>
              <a:rPr lang="en-US" b="0" dirty="0" smtClean="0"/>
              <a:t>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-612576" y="5445224"/>
            <a:ext cx="10729192" cy="2088232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94211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4896" cy="557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4" y="1196752"/>
            <a:ext cx="8065226" cy="557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Tijdens</a:t>
            </a:r>
            <a:r>
              <a:rPr lang="en-US" dirty="0" smtClean="0"/>
              <a:t> de colleges </a:t>
            </a:r>
            <a:r>
              <a:rPr lang="en-US" dirty="0" err="1" smtClean="0"/>
              <a:t>zullen</a:t>
            </a:r>
            <a:r>
              <a:rPr lang="en-US" dirty="0" smtClean="0"/>
              <a:t> we de </a:t>
            </a:r>
            <a:r>
              <a:rPr lang="en-US" dirty="0" err="1" smtClean="0"/>
              <a:t>blokken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het BMC </a:t>
            </a:r>
            <a:r>
              <a:rPr lang="en-US" dirty="0" err="1" smtClean="0"/>
              <a:t>blok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blok</a:t>
            </a:r>
            <a:r>
              <a:rPr lang="en-US" dirty="0" smtClean="0"/>
              <a:t> </a:t>
            </a:r>
            <a:r>
              <a:rPr lang="en-US" dirty="0" err="1" smtClean="0"/>
              <a:t>bespreken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Bedenk</a:t>
            </a:r>
            <a:r>
              <a:rPr lang="en-US" dirty="0" smtClean="0"/>
              <a:t> </a:t>
            </a:r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jullie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businessmodel</a:t>
            </a:r>
            <a:r>
              <a:rPr lang="en-US" dirty="0" smtClean="0"/>
              <a:t> van </a:t>
            </a:r>
            <a:r>
              <a:rPr lang="en-US" dirty="0" err="1" smtClean="0"/>
              <a:t>gaan</a:t>
            </a:r>
            <a:r>
              <a:rPr lang="en-US" dirty="0" smtClean="0"/>
              <a:t> </a:t>
            </a:r>
            <a:r>
              <a:rPr lang="en-US" dirty="0" err="1" smtClean="0"/>
              <a:t>uitwerken</a:t>
            </a:r>
            <a:endParaRPr lang="en-US" dirty="0" smtClean="0"/>
          </a:p>
          <a:p>
            <a:r>
              <a:rPr lang="en-US" dirty="0" err="1" smtClean="0"/>
              <a:t>Zorg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je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meeneemt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Bereid</a:t>
            </a:r>
            <a:r>
              <a:rPr lang="en-US" dirty="0" smtClean="0"/>
              <a:t> </a:t>
            </a:r>
            <a:r>
              <a:rPr lang="en-US" dirty="0" err="1" smtClean="0"/>
              <a:t>vragen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(over </a:t>
            </a:r>
            <a:r>
              <a:rPr lang="en-US" dirty="0" err="1" smtClean="0"/>
              <a:t>zowel</a:t>
            </a:r>
            <a:r>
              <a:rPr lang="en-US" dirty="0" smtClean="0"/>
              <a:t> de </a:t>
            </a:r>
            <a:r>
              <a:rPr lang="en-US" dirty="0" err="1" smtClean="0"/>
              <a:t>methode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jullie</a:t>
            </a:r>
            <a:r>
              <a:rPr lang="en-US" dirty="0" smtClean="0"/>
              <a:t> </a:t>
            </a:r>
            <a:r>
              <a:rPr lang="en-US" dirty="0" err="1" smtClean="0"/>
              <a:t>specifieke</a:t>
            </a:r>
            <a:r>
              <a:rPr lang="en-US" dirty="0" smtClean="0"/>
              <a:t> casus)</a:t>
            </a:r>
          </a:p>
          <a:p>
            <a:endParaRPr lang="en-US" dirty="0"/>
          </a:p>
          <a:p>
            <a:r>
              <a:rPr lang="en-US" dirty="0" err="1" smtClean="0"/>
              <a:t>Invulling</a:t>
            </a:r>
            <a:r>
              <a:rPr lang="en-US" dirty="0" smtClean="0"/>
              <a:t> van de </a:t>
            </a:r>
            <a:r>
              <a:rPr lang="en-US" dirty="0" err="1" smtClean="0"/>
              <a:t>blokken</a:t>
            </a:r>
            <a:r>
              <a:rPr lang="en-US" dirty="0" smtClean="0"/>
              <a:t> </a:t>
            </a:r>
            <a:r>
              <a:rPr lang="en-US" dirty="0" err="1" smtClean="0"/>
              <a:t>gebeurt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de hand van casus en </a:t>
            </a:r>
            <a:r>
              <a:rPr lang="en-US" dirty="0" err="1" smtClean="0"/>
              <a:t>literatuur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8137525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Praktische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702271"/>
            <a:ext cx="8388350" cy="4391025"/>
          </a:xfrm>
        </p:spPr>
        <p:txBody>
          <a:bodyPr/>
          <a:lstStyle/>
          <a:p>
            <a:pPr eaLnBrk="1" hangingPunct="1"/>
            <a:r>
              <a:rPr lang="en-US" dirty="0" err="1" smtClean="0"/>
              <a:t>Aanwezigheidsplicht</a:t>
            </a:r>
            <a:r>
              <a:rPr lang="en-US" dirty="0" smtClean="0"/>
              <a:t> – het </a:t>
            </a:r>
            <a:r>
              <a:rPr lang="en-US" dirty="0" err="1" smtClean="0"/>
              <a:t>zijn</a:t>
            </a:r>
            <a:r>
              <a:rPr lang="en-US" dirty="0" smtClean="0"/>
              <a:t> maar 6 colleges!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Toetsing</a:t>
            </a:r>
            <a:r>
              <a:rPr lang="en-US" dirty="0" smtClean="0"/>
              <a:t>: 1 </a:t>
            </a:r>
            <a:r>
              <a:rPr lang="en-US" dirty="0" err="1" smtClean="0"/>
              <a:t>groepsopdracht</a:t>
            </a:r>
            <a:r>
              <a:rPr lang="en-US" dirty="0" smtClean="0"/>
              <a:t> (100% van het </a:t>
            </a:r>
            <a:r>
              <a:rPr lang="en-US" dirty="0" err="1" smtClean="0"/>
              <a:t>eindcijfer</a:t>
            </a:r>
            <a:r>
              <a:rPr lang="en-US" dirty="0" smtClean="0"/>
              <a:t>)</a:t>
            </a:r>
          </a:p>
          <a:p>
            <a:pPr eaLnBrk="1" hangingPunct="1">
              <a:buFontTx/>
              <a:buNone/>
            </a:pPr>
            <a:r>
              <a:rPr lang="en-US" dirty="0" smtClean="0"/>
              <a:t>	</a:t>
            </a:r>
            <a:r>
              <a:rPr lang="en-US" dirty="0" err="1" smtClean="0"/>
              <a:t>Zie</a:t>
            </a:r>
            <a:r>
              <a:rPr lang="en-US" dirty="0" smtClean="0"/>
              <a:t> Blackboard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De SE-colleges: </a:t>
            </a:r>
            <a:r>
              <a:rPr lang="en-US" dirty="0" err="1" smtClean="0"/>
              <a:t>theorie</a:t>
            </a:r>
            <a:r>
              <a:rPr lang="en-US" dirty="0" smtClean="0"/>
              <a:t> &amp; </a:t>
            </a:r>
            <a:r>
              <a:rPr lang="en-US" dirty="0" err="1" smtClean="0"/>
              <a:t>gastspreker</a:t>
            </a:r>
            <a:endParaRPr lang="en-US" dirty="0" smtClean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err="1" smtClean="0"/>
              <a:t>Locatie</a:t>
            </a:r>
            <a:r>
              <a:rPr lang="en-US" dirty="0" smtClean="0"/>
              <a:t>: </a:t>
            </a:r>
            <a:r>
              <a:rPr lang="en-US" dirty="0" err="1" smtClean="0"/>
              <a:t>collegezaal</a:t>
            </a:r>
            <a:r>
              <a:rPr lang="en-US" dirty="0" smtClean="0"/>
              <a:t> </a:t>
            </a:r>
            <a:r>
              <a:rPr lang="en-US" dirty="0" err="1" smtClean="0"/>
              <a:t>YES!Delft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5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Praktische</a:t>
            </a:r>
            <a:r>
              <a:rPr lang="en-GB" dirty="0" smtClean="0"/>
              <a:t> </a:t>
            </a:r>
            <a:r>
              <a:rPr lang="en-GB" dirty="0" err="1" smtClean="0"/>
              <a:t>informatie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College van </a:t>
            </a:r>
            <a:r>
              <a:rPr lang="en-GB" dirty="0" err="1" smtClean="0"/>
              <a:t>vanmiddag</a:t>
            </a:r>
            <a:r>
              <a:rPr lang="en-GB" dirty="0" smtClean="0"/>
              <a:t> </a:t>
            </a:r>
            <a:r>
              <a:rPr lang="en-GB" dirty="0" err="1" smtClean="0"/>
              <a:t>gaat</a:t>
            </a:r>
            <a:r>
              <a:rPr lang="en-GB" dirty="0" smtClean="0"/>
              <a:t> </a:t>
            </a:r>
            <a:r>
              <a:rPr lang="en-GB" dirty="0" err="1" smtClean="0"/>
              <a:t>niet</a:t>
            </a:r>
            <a:r>
              <a:rPr lang="en-GB" dirty="0" smtClean="0"/>
              <a:t> door </a:t>
            </a:r>
            <a:r>
              <a:rPr lang="en-GB" dirty="0" err="1" smtClean="0"/>
              <a:t>wegens</a:t>
            </a:r>
            <a:r>
              <a:rPr lang="en-GB" dirty="0" smtClean="0"/>
              <a:t> opening </a:t>
            </a:r>
            <a:r>
              <a:rPr lang="en-GB" dirty="0" err="1" smtClean="0"/>
              <a:t>academisch</a:t>
            </a:r>
            <a:r>
              <a:rPr lang="en-GB" dirty="0" smtClean="0"/>
              <a:t> </a:t>
            </a:r>
            <a:r>
              <a:rPr lang="en-GB" dirty="0" err="1" smtClean="0"/>
              <a:t>jaar</a:t>
            </a:r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6356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Bedankt voor </a:t>
            </a:r>
            <a:br>
              <a:rPr lang="nl-NL" dirty="0" smtClean="0"/>
            </a:br>
            <a:r>
              <a:rPr lang="nl-NL" dirty="0" smtClean="0"/>
              <a:t>jullie aandacht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8743" y="2060575"/>
            <a:ext cx="4801369" cy="3744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1600" dirty="0" smtClean="0"/>
              <a:t/>
            </a:r>
            <a:br>
              <a:rPr lang="nl-NL" sz="1600" dirty="0" smtClean="0"/>
            </a:b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3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3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3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3600" dirty="0" smtClean="0"/>
              <a:t>Vragen?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5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400" i="1" dirty="0" smtClean="0"/>
              <a:t>	</a:t>
            </a:r>
            <a:endParaRPr lang="nl-NL" sz="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400" dirty="0" smtClean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400" dirty="0" smtClean="0"/>
              <a:t>	</a:t>
            </a:r>
          </a:p>
        </p:txBody>
      </p:sp>
      <p:pic>
        <p:nvPicPr>
          <p:cNvPr id="50180" name="Picture 7" descr="403_question-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0"/>
            <a:ext cx="3875087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76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Motivaties studenten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340768"/>
            <a:ext cx="7772400" cy="4392612"/>
          </a:xfrm>
        </p:spPr>
        <p:txBody>
          <a:bodyPr/>
          <a:lstStyle/>
          <a:p>
            <a:r>
              <a:rPr lang="nl-NL" dirty="0" smtClean="0"/>
              <a:t>Eindelijk iets met je studie doen </a:t>
            </a:r>
            <a:br>
              <a:rPr lang="nl-NL" dirty="0" smtClean="0"/>
            </a:br>
            <a:r>
              <a:rPr lang="nl-NL" dirty="0" smtClean="0"/>
              <a:t>dat ook voor anderen iets </a:t>
            </a:r>
            <a:br>
              <a:rPr lang="nl-NL" dirty="0" smtClean="0"/>
            </a:br>
            <a:r>
              <a:rPr lang="nl-NL" dirty="0" smtClean="0"/>
              <a:t>betekent</a:t>
            </a:r>
          </a:p>
          <a:p>
            <a:r>
              <a:rPr lang="nl-NL" dirty="0" smtClean="0"/>
              <a:t>Avontuur, zelf verantwoordelijk</a:t>
            </a:r>
          </a:p>
          <a:p>
            <a:r>
              <a:rPr lang="nl-NL" dirty="0" smtClean="0"/>
              <a:t>Laten zien dat er duurzame </a:t>
            </a:r>
            <a:br>
              <a:rPr lang="nl-NL" dirty="0" smtClean="0"/>
            </a:br>
            <a:r>
              <a:rPr lang="nl-NL" dirty="0" smtClean="0"/>
              <a:t>oplossingen zijn (geen hulp</a:t>
            </a:r>
            <a:br>
              <a:rPr lang="nl-NL" dirty="0" smtClean="0"/>
            </a:br>
            <a:r>
              <a:rPr lang="nl-NL" dirty="0" smtClean="0"/>
              <a:t>in zwart gat): </a:t>
            </a:r>
            <a:r>
              <a:rPr lang="nl-NL" dirty="0" err="1" smtClean="0"/>
              <a:t>entrepreneurship</a:t>
            </a:r>
            <a:endParaRPr lang="nl-NL" dirty="0" smtClean="0"/>
          </a:p>
          <a:p>
            <a:r>
              <a:rPr lang="nl-NL" dirty="0" smtClean="0"/>
              <a:t>Andere cultuur</a:t>
            </a:r>
          </a:p>
          <a:p>
            <a:r>
              <a:rPr lang="nl-NL" dirty="0" smtClean="0"/>
              <a:t>Familie of ouders bij </a:t>
            </a:r>
            <a:br>
              <a:rPr lang="nl-NL" dirty="0" smtClean="0"/>
            </a:br>
            <a:r>
              <a:rPr lang="nl-NL" dirty="0" smtClean="0"/>
              <a:t>ontwikkelingsproblematiek </a:t>
            </a:r>
            <a:br>
              <a:rPr lang="nl-NL" dirty="0" smtClean="0"/>
            </a:br>
            <a:r>
              <a:rPr lang="nl-NL" dirty="0" smtClean="0"/>
              <a:t>betrokken</a:t>
            </a:r>
          </a:p>
          <a:p>
            <a:r>
              <a:rPr lang="nl-NL" dirty="0" smtClean="0"/>
              <a:t>Teamwerk</a:t>
            </a:r>
          </a:p>
          <a:p>
            <a:endParaRPr lang="nl-NL" dirty="0"/>
          </a:p>
        </p:txBody>
      </p:sp>
      <p:pic>
        <p:nvPicPr>
          <p:cNvPr id="2050" name="Picture 2" descr="http://www.motivatie-medewerkers.nl/images/CP0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21" y="1196752"/>
            <a:ext cx="3486088" cy="48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7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Case Study Sustainable Entrepreneurship </a:t>
            </a:r>
            <a:br>
              <a:rPr lang="nl-NL" dirty="0" smtClean="0"/>
            </a:br>
            <a:r>
              <a:rPr lang="nl-NL" b="0" dirty="0" smtClean="0"/>
              <a:t>WM4017TU		</a:t>
            </a:r>
            <a:endParaRPr lang="en-US" b="0" dirty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5301208"/>
            <a:ext cx="7772400" cy="51370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Esther Blom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746250"/>
            <a:ext cx="443865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5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8137525" cy="1143000"/>
          </a:xfrm>
        </p:spPr>
        <p:txBody>
          <a:bodyPr/>
          <a:lstStyle/>
          <a:p>
            <a:pPr eaLnBrk="1" hangingPunct="1"/>
            <a:r>
              <a:rPr lang="en-US" smtClean="0"/>
              <a:t>Praktische informatie over het vak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341438"/>
            <a:ext cx="7632774" cy="4391025"/>
          </a:xfrm>
        </p:spPr>
        <p:txBody>
          <a:bodyPr/>
          <a:lstStyle/>
          <a:p>
            <a:pPr eaLnBrk="1" hangingPunct="1"/>
            <a:r>
              <a:rPr lang="nl-NL" dirty="0" smtClean="0"/>
              <a:t>Coaching: 		- Coaching-sessies </a:t>
            </a:r>
          </a:p>
          <a:p>
            <a:pPr marL="2743200" lvl="6" indent="0">
              <a:buNone/>
            </a:pPr>
            <a:r>
              <a:rPr lang="nl-NL" dirty="0" smtClean="0"/>
              <a:t>- SKYPE</a:t>
            </a:r>
          </a:p>
          <a:p>
            <a:pPr lvl="6">
              <a:buFontTx/>
              <a:buChar char="-"/>
            </a:pPr>
            <a:r>
              <a:rPr lang="nl-NL" dirty="0" smtClean="0"/>
              <a:t>Naslagwerken</a:t>
            </a:r>
          </a:p>
          <a:p>
            <a:pPr lvl="6">
              <a:buFontTx/>
              <a:buChar char="-"/>
            </a:pPr>
            <a:endParaRPr lang="nl-NL" dirty="0" smtClean="0"/>
          </a:p>
          <a:p>
            <a:pPr eaLnBrk="1" hangingPunct="1"/>
            <a:r>
              <a:rPr lang="nl-NL" dirty="0" smtClean="0"/>
              <a:t>Aanwezigheidsplicht bij coachingsmomenten</a:t>
            </a:r>
          </a:p>
          <a:p>
            <a:pPr marL="0" indent="0" eaLnBrk="1" hangingPunct="1">
              <a:buNone/>
            </a:pPr>
            <a:endParaRPr lang="nl-NL" dirty="0" smtClean="0"/>
          </a:p>
          <a:p>
            <a:pPr marL="0" indent="0" eaLnBrk="1" hangingPunct="1">
              <a:buNone/>
            </a:pPr>
            <a:endParaRPr lang="nl-NL" dirty="0"/>
          </a:p>
          <a:p>
            <a:pPr marL="0" indent="0" eaLnBrk="1" hangingPunct="1">
              <a:buNone/>
            </a:pPr>
            <a:endParaRPr lang="nl-NL" dirty="0" smtClean="0"/>
          </a:p>
          <a:p>
            <a:pPr eaLnBrk="1" hangingPunct="1">
              <a:buFontTx/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5140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8137525" cy="1143000"/>
          </a:xfrm>
        </p:spPr>
        <p:txBody>
          <a:bodyPr/>
          <a:lstStyle/>
          <a:p>
            <a:pPr eaLnBrk="1" hangingPunct="1"/>
            <a:r>
              <a:rPr lang="en-US" smtClean="0"/>
              <a:t>Praktische informatie over het vak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341438"/>
            <a:ext cx="7632774" cy="4391025"/>
          </a:xfrm>
        </p:spPr>
        <p:txBody>
          <a:bodyPr/>
          <a:lstStyle/>
          <a:p>
            <a:pPr eaLnBrk="1" hangingPunct="1"/>
            <a:r>
              <a:rPr lang="nl-NL" dirty="0" smtClean="0"/>
              <a:t>Opdracht is te vinden op Blackboard </a:t>
            </a:r>
          </a:p>
          <a:p>
            <a:pPr eaLnBrk="1" hangingPunct="1"/>
            <a:endParaRPr lang="en-GB" dirty="0"/>
          </a:p>
          <a:p>
            <a:pPr eaLnBrk="1" hangingPunct="1"/>
            <a:r>
              <a:rPr lang="nl-NL" dirty="0"/>
              <a:t>Toetsing: Eindverslag, eindpresentatie en </a:t>
            </a:r>
            <a:r>
              <a:rPr lang="nl-NL" dirty="0" smtClean="0"/>
              <a:t>houding!</a:t>
            </a:r>
          </a:p>
          <a:p>
            <a:pPr eaLnBrk="1" hangingPunct="1"/>
            <a:endParaRPr lang="nl-NL" dirty="0"/>
          </a:p>
          <a:p>
            <a:pPr eaLnBrk="1" hangingPunct="1"/>
            <a:r>
              <a:rPr lang="nl-NL" dirty="0" smtClean="0"/>
              <a:t>Planning coaching, TBM kamer C2-090 :</a:t>
            </a:r>
          </a:p>
          <a:p>
            <a:pPr marL="0" indent="0" eaLnBrk="1" hangingPunct="1">
              <a:buNone/>
            </a:pPr>
            <a:r>
              <a:rPr lang="nl-NL" dirty="0" smtClean="0"/>
              <a:t>7 </a:t>
            </a:r>
            <a:r>
              <a:rPr lang="nl-NL" dirty="0"/>
              <a:t>september alternatief rooster  </a:t>
            </a:r>
            <a:endParaRPr lang="nl-NL" dirty="0" smtClean="0"/>
          </a:p>
          <a:p>
            <a:pPr marL="0" indent="0" eaLnBrk="1" hangingPunct="1">
              <a:buNone/>
            </a:pPr>
            <a:r>
              <a:rPr lang="nl-NL" dirty="0" smtClean="0"/>
              <a:t>14 september, 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9:00 uur  	</a:t>
            </a:r>
            <a:r>
              <a:rPr lang="nl-NL" dirty="0"/>
              <a:t>COOP (Uganda)</a:t>
            </a:r>
          </a:p>
          <a:p>
            <a:pPr marL="0" indent="0">
              <a:buNone/>
            </a:pPr>
            <a:r>
              <a:rPr lang="nl-NL" dirty="0" smtClean="0"/>
              <a:t>	10:30 </a:t>
            </a:r>
            <a:r>
              <a:rPr lang="nl-NL" dirty="0"/>
              <a:t>uur</a:t>
            </a:r>
            <a:r>
              <a:rPr lang="nl-NL"/>
              <a:t>	COOP (Kenya)</a:t>
            </a:r>
          </a:p>
          <a:p>
            <a:pPr marL="0" indent="0">
              <a:buNone/>
            </a:pPr>
            <a:r>
              <a:rPr lang="nl-NL" dirty="0" smtClean="0"/>
              <a:t>	11:30 </a:t>
            </a:r>
            <a:r>
              <a:rPr lang="nl-NL" dirty="0"/>
              <a:t>uur	</a:t>
            </a:r>
            <a:r>
              <a:rPr lang="nl-NL" dirty="0" err="1" smtClean="0"/>
              <a:t>Relive</a:t>
            </a:r>
            <a:r>
              <a:rPr lang="nl-NL" dirty="0" smtClean="0"/>
              <a:t> Plastic </a:t>
            </a:r>
            <a:endParaRPr lang="nl-NL" dirty="0"/>
          </a:p>
          <a:p>
            <a:pPr eaLnBrk="1" hangingPunct="1"/>
            <a:endParaRPr lang="nl-NL" dirty="0" smtClean="0"/>
          </a:p>
          <a:p>
            <a:pPr eaLnBrk="1" hangingPunct="1"/>
            <a:endParaRPr lang="nl-NL" dirty="0"/>
          </a:p>
          <a:p>
            <a:pPr marL="0" indent="0" eaLnBrk="1" hangingPunct="1">
              <a:buNone/>
            </a:pPr>
            <a:endParaRPr lang="nl-NL" dirty="0" smtClean="0"/>
          </a:p>
          <a:p>
            <a:pPr eaLnBrk="1" hangingPunct="1">
              <a:buFontTx/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74952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" r="19630"/>
          <a:stretch/>
        </p:blipFill>
        <p:spPr bwMode="auto">
          <a:xfrm>
            <a:off x="-540567" y="-27384"/>
            <a:ext cx="10369151" cy="748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62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8137525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Voorbereiden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nl-NL" dirty="0" smtClean="0"/>
              <a:t>Agenda voor coaching (24 uur voor afspraak)</a:t>
            </a:r>
            <a:endParaRPr lang="nl-NL" dirty="0"/>
          </a:p>
          <a:p>
            <a:pPr eaLnBrk="1" hangingPunct="1">
              <a:buFontTx/>
              <a:buNone/>
            </a:pPr>
            <a:endParaRPr lang="en-GB" dirty="0"/>
          </a:p>
          <a:p>
            <a:pPr eaLnBrk="1" hangingPunct="1">
              <a:buFontTx/>
              <a:buNone/>
            </a:pPr>
            <a:r>
              <a:rPr lang="en-GB" dirty="0" err="1"/>
              <a:t>Zorg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daarin</a:t>
            </a:r>
            <a:r>
              <a:rPr lang="en-GB" dirty="0"/>
              <a:t> </a:t>
            </a:r>
            <a:r>
              <a:rPr lang="en-GB" dirty="0" err="1"/>
              <a:t>o.a</a:t>
            </a:r>
            <a:r>
              <a:rPr lang="en-GB" dirty="0"/>
              <a:t>. </a:t>
            </a:r>
            <a:r>
              <a:rPr lang="en-GB" dirty="0" err="1" smtClean="0"/>
              <a:t>jullie</a:t>
            </a:r>
            <a:r>
              <a:rPr lang="en-GB" dirty="0" smtClean="0"/>
              <a:t> </a:t>
            </a:r>
            <a:r>
              <a:rPr lang="en-GB" dirty="0" err="1" smtClean="0"/>
              <a:t>visie</a:t>
            </a:r>
            <a:r>
              <a:rPr lang="en-GB" dirty="0" smtClean="0"/>
              <a:t>/</a:t>
            </a:r>
            <a:r>
              <a:rPr lang="en-GB" dirty="0" err="1" smtClean="0"/>
              <a:t>aanvullingen</a:t>
            </a:r>
            <a:r>
              <a:rPr lang="en-GB" dirty="0" smtClean="0"/>
              <a:t> op de</a:t>
            </a:r>
          </a:p>
          <a:p>
            <a:pPr eaLnBrk="1" hangingPunct="1">
              <a:buFontTx/>
              <a:buNone/>
            </a:pPr>
            <a:r>
              <a:rPr lang="en-GB" dirty="0" err="1" smtClean="0"/>
              <a:t>opdrachtsomschrijving</a:t>
            </a:r>
            <a:r>
              <a:rPr lang="en-GB" dirty="0" smtClean="0"/>
              <a:t> </a:t>
            </a:r>
            <a:r>
              <a:rPr lang="en-GB" dirty="0" err="1" smtClean="0"/>
              <a:t>besproken</a:t>
            </a:r>
            <a:r>
              <a:rPr lang="en-GB" dirty="0" smtClean="0"/>
              <a:t> </a:t>
            </a:r>
            <a:r>
              <a:rPr lang="en-GB" dirty="0" err="1" smtClean="0"/>
              <a:t>wordt</a:t>
            </a:r>
            <a:r>
              <a:rPr lang="en-GB" dirty="0" smtClean="0"/>
              <a:t> en </a:t>
            </a:r>
            <a:r>
              <a:rPr lang="en-GB" dirty="0" err="1" smtClean="0"/>
              <a:t>wat</a:t>
            </a:r>
            <a:r>
              <a:rPr lang="en-GB" dirty="0" smtClean="0"/>
              <a:t> </a:t>
            </a:r>
            <a:r>
              <a:rPr lang="en-GB" dirty="0" err="1" smtClean="0"/>
              <a:t>jullie</a:t>
            </a:r>
            <a:endParaRPr lang="en-GB" dirty="0"/>
          </a:p>
          <a:p>
            <a:pPr eaLnBrk="1" hangingPunct="1">
              <a:buFontTx/>
              <a:buNone/>
            </a:pPr>
            <a:r>
              <a:rPr lang="en-GB" dirty="0" smtClean="0"/>
              <a:t>al </a:t>
            </a:r>
            <a:r>
              <a:rPr lang="en-GB" dirty="0" err="1" smtClean="0"/>
              <a:t>gedaan</a:t>
            </a:r>
            <a:r>
              <a:rPr lang="en-GB" dirty="0" smtClean="0"/>
              <a:t> </a:t>
            </a:r>
            <a:r>
              <a:rPr lang="en-GB" dirty="0" err="1" smtClean="0"/>
              <a:t>hebben</a:t>
            </a:r>
            <a:r>
              <a:rPr lang="en-GB" dirty="0" smtClean="0"/>
              <a:t>: update</a:t>
            </a:r>
            <a:endParaRPr lang="nl-NL" dirty="0"/>
          </a:p>
          <a:p>
            <a:pPr eaLnBrk="1" hangingPunct="1">
              <a:buFontTx/>
              <a:buNone/>
            </a:pPr>
            <a:endParaRPr lang="nl-NL" dirty="0">
              <a:hlinkClick r:id=""/>
            </a:endParaRPr>
          </a:p>
          <a:p>
            <a:pPr eaLnBrk="1" hangingPunct="1">
              <a:buFontTx/>
              <a:buNone/>
            </a:pPr>
            <a:r>
              <a:rPr lang="nl-NL" dirty="0" smtClean="0">
                <a:hlinkClick r:id=""/>
              </a:rPr>
              <a:t>E.M.blom@tudelft.nl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17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198438"/>
            <a:ext cx="7812087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Voorbeeldproject</a:t>
            </a:r>
            <a:r>
              <a:rPr lang="en-US" dirty="0" smtClean="0"/>
              <a:t> van </a:t>
            </a:r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 is in </a:t>
            </a:r>
            <a:r>
              <a:rPr lang="en-US" dirty="0" err="1" smtClean="0"/>
              <a:t>een</a:t>
            </a:r>
            <a:r>
              <a:rPr lang="en-US" dirty="0" smtClean="0"/>
              <a:t> half </a:t>
            </a:r>
            <a:r>
              <a:rPr lang="en-US" smtClean="0"/>
              <a:t>jaar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173" y="2420888"/>
            <a:ext cx="4484083" cy="3460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331913" y="1600200"/>
            <a:ext cx="6264275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dirty="0" smtClean="0">
                <a:solidFill>
                  <a:srgbClr val="000000"/>
                </a:solidFill>
              </a:rPr>
              <a:t>The </a:t>
            </a:r>
            <a:r>
              <a:rPr lang="nl-NL" dirty="0" err="1" smtClean="0">
                <a:solidFill>
                  <a:srgbClr val="000000"/>
                </a:solidFill>
              </a:rPr>
              <a:t>Chakardi</a:t>
            </a:r>
            <a:r>
              <a:rPr lang="nl-NL" dirty="0" smtClean="0">
                <a:solidFill>
                  <a:srgbClr val="000000"/>
                </a:solidFill>
              </a:rPr>
              <a:t> Story: </a:t>
            </a:r>
            <a:r>
              <a:rPr lang="nl-NL" u="sng" dirty="0" smtClean="0">
                <a:solidFill>
                  <a:srgbClr val="000000"/>
                </a:solidFill>
                <a:hlinkClick r:id="rId3"/>
              </a:rPr>
              <a:t>http://vimeo.com/36682155</a:t>
            </a:r>
            <a:endParaRPr lang="nl-NL" u="sng" dirty="0" smtClean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endParaRPr lang="nl-NL" u="sng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Vragenlijst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Vandaag</a:t>
            </a:r>
            <a:r>
              <a:rPr lang="en-GB" dirty="0" smtClean="0"/>
              <a:t> </a:t>
            </a:r>
            <a:r>
              <a:rPr lang="en-GB" dirty="0" err="1" smtClean="0"/>
              <a:t>inleveren</a:t>
            </a:r>
            <a:r>
              <a:rPr lang="en-GB" dirty="0" smtClean="0"/>
              <a:t>!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092202" cy="18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" y="-27062"/>
            <a:ext cx="91368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836712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smtClean="0"/>
              <a:t>SWAHILI WORKSHOP</a:t>
            </a:r>
            <a:endParaRPr lang="nl-NL" sz="54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2204864"/>
            <a:ext cx="6400800" cy="1752600"/>
          </a:xfrm>
        </p:spPr>
        <p:txBody>
          <a:bodyPr/>
          <a:lstStyle/>
          <a:p>
            <a:r>
              <a:rPr lang="en-US" b="1" smtClean="0">
                <a:solidFill>
                  <a:srgbClr val="00B050"/>
                </a:solidFill>
              </a:rPr>
              <a:t>Het gereedschap dat je nodig hebt voor een leuke tijd in Afrika</a:t>
            </a:r>
            <a:endParaRPr lang="nl-NL" b="1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72" b="94397" l="4623" r="94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1708795" cy="96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4653136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prstClr val="black"/>
                </a:solidFill>
              </a:rPr>
              <a:t>Practisch en interactief</a:t>
            </a:r>
            <a:endParaRPr lang="nl-NL" sz="48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" y="0"/>
            <a:ext cx="91368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SWAHILI WORKSHOP</a:t>
            </a:r>
            <a:endParaRPr lang="nl-NL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De groeten en omgangsvormen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 smtClean="0"/>
              <a:t>Als je iemand goed begroet, heb je een 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 smtClean="0"/>
              <a:t>perfecte dag!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mtClean="0"/>
              <a:t>	</a:t>
            </a:r>
            <a:r>
              <a:rPr lang="en-US" smtClean="0">
                <a:solidFill>
                  <a:srgbClr val="00B0F0"/>
                </a:solidFill>
              </a:rPr>
              <a:t>Habari? Nzuri.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 i="1" smtClean="0"/>
              <a:t>Hoe gaat het? Goed.</a:t>
            </a:r>
          </a:p>
        </p:txBody>
      </p:sp>
      <p:pic>
        <p:nvPicPr>
          <p:cNvPr id="4" name="Picture 3" descr="Mzee Rajabu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8959"/>
            <a:ext cx="2520280" cy="2735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5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" y="0"/>
            <a:ext cx="91368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SWAHILI WORKSHOP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B050"/>
                </a:solidFill>
              </a:rPr>
              <a:t>De werkwoordstijden</a:t>
            </a:r>
            <a:r>
              <a:rPr lang="en-US" b="1" smtClean="0"/>
              <a:t>	</a:t>
            </a:r>
          </a:p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r>
              <a:rPr lang="en-US" smtClean="0"/>
              <a:t>	anakula	: hij eet</a:t>
            </a:r>
          </a:p>
          <a:p>
            <a:pPr marL="0" indent="0">
              <a:buNone/>
            </a:pPr>
            <a:r>
              <a:rPr lang="en-US" smtClean="0"/>
              <a:t>	alikula	: hij heeft gegeten</a:t>
            </a:r>
          </a:p>
          <a:p>
            <a:pPr marL="0" indent="0">
              <a:buNone/>
            </a:pPr>
            <a:r>
              <a:rPr lang="en-US" smtClean="0"/>
              <a:t>	atakula	: hij gaat eten</a:t>
            </a:r>
          </a:p>
          <a:p>
            <a:pPr marL="0" indent="0">
              <a:buNone/>
            </a:pPr>
            <a:r>
              <a:rPr lang="en-US" smtClean="0"/>
              <a:t>	ale		: hij moet eten</a:t>
            </a:r>
          </a:p>
          <a:p>
            <a:endParaRPr lang="nl-NL"/>
          </a:p>
        </p:txBody>
      </p:sp>
      <p:pic>
        <p:nvPicPr>
          <p:cNvPr id="4" name="Picture 3" descr="voldaan zijn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99010" l="1705" r="95455">
                        <a14:foregroundMark x1="14773" y1="52475" x2="15341" y2="77228"/>
                        <a14:foregroundMark x1="61932" y1="87624" x2="84091" y2="87129"/>
                        <a14:backgroundMark x1="46591" y1="57921" x2="47159" y2="62376"/>
                        <a14:backgroundMark x1="51705" y1="70297" x2="53977" y2="80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1512168" cy="1894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7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Verwachtingen opdrachtgevers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412776"/>
            <a:ext cx="6912768" cy="4392612"/>
          </a:xfrm>
        </p:spPr>
        <p:txBody>
          <a:bodyPr/>
          <a:lstStyle/>
          <a:p>
            <a:r>
              <a:rPr lang="nl-NL" dirty="0" smtClean="0"/>
              <a:t>Buitenlandse steun voor het project (geld? Er ligt een rol klaar, maar stap je daar in?)</a:t>
            </a:r>
          </a:p>
          <a:p>
            <a:r>
              <a:rPr lang="nl-NL" dirty="0" smtClean="0"/>
              <a:t>Hoog opzien tegen technische deskundigheid</a:t>
            </a:r>
          </a:p>
          <a:p>
            <a:r>
              <a:rPr lang="nl-NL" dirty="0" smtClean="0"/>
              <a:t>Bijdrage aan problemen zonder </a:t>
            </a:r>
            <a:br>
              <a:rPr lang="nl-NL" dirty="0" smtClean="0"/>
            </a:br>
            <a:r>
              <a:rPr lang="nl-NL" dirty="0" smtClean="0"/>
              <a:t>dure consultant</a:t>
            </a:r>
          </a:p>
          <a:p>
            <a:r>
              <a:rPr lang="nl-NL" dirty="0" smtClean="0"/>
              <a:t>Belangstelling uit het buitenland</a:t>
            </a:r>
          </a:p>
          <a:p>
            <a:r>
              <a:rPr lang="nl-NL" dirty="0" smtClean="0"/>
              <a:t>Opstap voor duurzame werkrelatie</a:t>
            </a:r>
          </a:p>
          <a:p>
            <a:r>
              <a:rPr lang="nl-NL" dirty="0" smtClean="0"/>
              <a:t>Publiciteit voor het project (binnenland/buitenland)</a:t>
            </a:r>
          </a:p>
          <a:p>
            <a:r>
              <a:rPr lang="nl-NL" dirty="0" smtClean="0"/>
              <a:t>Inspiratie van jonge mensen</a:t>
            </a:r>
            <a:endParaRPr lang="nl-NL" dirty="0"/>
          </a:p>
        </p:txBody>
      </p:sp>
      <p:pic>
        <p:nvPicPr>
          <p:cNvPr id="3074" name="Picture 2" descr="http://www.projects-abroad.nl/_photos/voor-wie-is-projects-abroad/stagebegeleiders/sociales-st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13" y="2564904"/>
            <a:ext cx="2854987" cy="30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74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" y="0"/>
            <a:ext cx="91368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SWAHILI WORKSHOP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Hoe zoek ik een woord op in het </a:t>
            </a:r>
          </a:p>
          <a:p>
            <a:pPr marL="0" indent="0">
              <a:buNone/>
            </a:pPr>
            <a:r>
              <a:rPr lang="en-US" b="1" smtClean="0">
                <a:solidFill>
                  <a:srgbClr val="00B050"/>
                </a:solidFill>
              </a:rPr>
              <a:t>    woordenboek?</a:t>
            </a:r>
          </a:p>
          <a:p>
            <a:pPr marL="0" indent="0">
              <a:buNone/>
            </a:pPr>
            <a:r>
              <a:rPr lang="en-US">
                <a:solidFill>
                  <a:srgbClr val="00B050"/>
                </a:solidFill>
              </a:rPr>
              <a:t>	</a:t>
            </a:r>
            <a:r>
              <a:rPr lang="en-US" smtClean="0"/>
              <a:t>			gari = auto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 smtClean="0"/>
              <a:t>			magari = auto’s</a:t>
            </a:r>
            <a:endParaRPr lang="en-US"/>
          </a:p>
          <a:p>
            <a:pPr marL="0" indent="0">
              <a:buNone/>
            </a:pPr>
            <a:r>
              <a:rPr lang="en-US" smtClean="0"/>
              <a:t>	</a:t>
            </a:r>
          </a:p>
          <a:p>
            <a:r>
              <a:rPr lang="en-US" b="1" smtClean="0">
                <a:solidFill>
                  <a:srgbClr val="00B050"/>
                </a:solidFill>
              </a:rPr>
              <a:t>Tellen in het Swahili</a:t>
            </a:r>
            <a:endParaRPr lang="nl-NL" b="1">
              <a:solidFill>
                <a:srgbClr val="00B050"/>
              </a:solidFill>
            </a:endParaRPr>
          </a:p>
        </p:txBody>
      </p:sp>
      <p:pic>
        <p:nvPicPr>
          <p:cNvPr id="4" name="Picture 3" descr="auto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91892" l="1931" r="94595">
                        <a14:foregroundMark x1="50965" y1="25676" x2="69884" y2="38288"/>
                        <a14:foregroundMark x1="79923" y1="30631" x2="74517" y2="36036"/>
                        <a14:foregroundMark x1="5792" y1="59910" x2="41699" y2="80631"/>
                        <a14:foregroundMark x1="52124" y1="65315" x2="54440" y2="67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90" y="3012182"/>
            <a:ext cx="2232248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7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" y="0"/>
            <a:ext cx="91368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SWAHILI WORKSHOP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B050"/>
                </a:solidFill>
              </a:rPr>
              <a:t>Onderhandelen op </a:t>
            </a:r>
          </a:p>
          <a:p>
            <a:pPr marL="0" indent="0">
              <a:buNone/>
            </a:pPr>
            <a:r>
              <a:rPr lang="en-US" b="1" smtClean="0">
                <a:solidFill>
                  <a:srgbClr val="00B050"/>
                </a:solidFill>
              </a:rPr>
              <a:t>    de markt</a:t>
            </a:r>
          </a:p>
          <a:p>
            <a:endParaRPr lang="en-US" smtClean="0">
              <a:solidFill>
                <a:srgbClr val="00B050"/>
              </a:solidFill>
            </a:endParaRPr>
          </a:p>
          <a:p>
            <a:endParaRPr lang="en-US">
              <a:solidFill>
                <a:srgbClr val="00B050"/>
              </a:solidFill>
            </a:endParaRPr>
          </a:p>
          <a:p>
            <a:endParaRPr lang="en-US">
              <a:solidFill>
                <a:srgbClr val="00B050"/>
              </a:solidFill>
            </a:endParaRPr>
          </a:p>
          <a:p>
            <a:r>
              <a:rPr lang="en-US" b="1" smtClean="0">
                <a:solidFill>
                  <a:srgbClr val="00B050"/>
                </a:solidFill>
              </a:rPr>
              <a:t>Jezelf voorstellen	</a:t>
            </a:r>
          </a:p>
          <a:p>
            <a:pPr marL="0" indent="0">
              <a:buNone/>
            </a:pPr>
            <a:endParaRPr lang="nl-NL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00" y="1843400"/>
            <a:ext cx="2952328" cy="195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7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" y="0"/>
            <a:ext cx="91368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SWAHILI WORKSHOP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smtClean="0"/>
              <a:t>	  </a:t>
            </a:r>
            <a:r>
              <a:rPr lang="en-US" sz="6600" b="1" smtClean="0">
                <a:solidFill>
                  <a:srgbClr val="00B050"/>
                </a:solidFill>
              </a:rPr>
              <a:t>Karibuni sana!</a:t>
            </a:r>
            <a:r>
              <a:rPr lang="en-US" b="1" smtClean="0"/>
              <a:t>		     		Hartelijk welkom!</a:t>
            </a:r>
            <a:endParaRPr lang="nl-NL" b="1"/>
          </a:p>
        </p:txBody>
      </p:sp>
      <p:pic>
        <p:nvPicPr>
          <p:cNvPr id="3074" name="Picture 2" descr="C:\Users\Tirza\Pictures\Africa\Swahili\Vervoer Tanzania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t="30020" r="32931" b="18833"/>
          <a:stretch/>
        </p:blipFill>
        <p:spPr bwMode="auto">
          <a:xfrm>
            <a:off x="2483768" y="3410694"/>
            <a:ext cx="2823786" cy="20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3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" y="-27062"/>
            <a:ext cx="91368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28262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smtClean="0"/>
              <a:t>SWAHILI WORKSHOP</a:t>
            </a:r>
            <a:endParaRPr lang="nl-NL" sz="5400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540" y="3861048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Lowani Afrika Talencentrum</a:t>
            </a:r>
          </a:p>
          <a:p>
            <a:r>
              <a:rPr lang="en-US" b="1" smtClean="0">
                <a:solidFill>
                  <a:srgbClr val="00B050"/>
                </a:solidFill>
              </a:rPr>
              <a:t>Contactpersoon: Tirza Schipper</a:t>
            </a:r>
          </a:p>
          <a:p>
            <a:r>
              <a:rPr lang="en-US" b="1" smtClean="0">
                <a:solidFill>
                  <a:srgbClr val="00B050"/>
                </a:solidFill>
                <a:hlinkClick r:id="rId3"/>
              </a:rPr>
              <a:t>www.lowani.nl</a:t>
            </a:r>
            <a:endParaRPr lang="en-US" b="1" smtClean="0">
              <a:solidFill>
                <a:srgbClr val="00B050"/>
              </a:solidFill>
            </a:endParaRPr>
          </a:p>
          <a:p>
            <a:r>
              <a:rPr lang="en-US" b="1" smtClean="0">
                <a:solidFill>
                  <a:srgbClr val="00B050"/>
                </a:solidFill>
              </a:rPr>
              <a:t>071-5146033</a:t>
            </a:r>
          </a:p>
          <a:p>
            <a:endParaRPr lang="nl-NL" b="1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556792"/>
            <a:ext cx="6552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prstClr val="black"/>
                </a:solidFill>
              </a:rPr>
              <a:t>Waar	</a:t>
            </a:r>
            <a:r>
              <a:rPr lang="en-US" sz="3200" smtClean="0">
                <a:solidFill>
                  <a:prstClr val="black"/>
                </a:solidFill>
              </a:rPr>
              <a:t>	</a:t>
            </a:r>
            <a:r>
              <a:rPr lang="en-US" sz="3200" b="1" smtClean="0">
                <a:solidFill>
                  <a:prstClr val="black"/>
                </a:solidFill>
              </a:rPr>
              <a:t>: Delft</a:t>
            </a:r>
          </a:p>
          <a:p>
            <a:r>
              <a:rPr lang="en-US" sz="3200" b="1" smtClean="0">
                <a:solidFill>
                  <a:prstClr val="black"/>
                </a:solidFill>
              </a:rPr>
              <a:t>Hoe lang?	: 4 uur (2 x 2 uur op 1 dag)</a:t>
            </a:r>
          </a:p>
          <a:p>
            <a:r>
              <a:rPr lang="en-US" sz="3200" b="1" smtClean="0">
                <a:solidFill>
                  <a:prstClr val="black"/>
                </a:solidFill>
              </a:rPr>
              <a:t>Kosten	: Euro 25 p.p ,- inclusief </a:t>
            </a:r>
          </a:p>
          <a:p>
            <a:r>
              <a:rPr lang="en-US" sz="3200" b="1">
                <a:solidFill>
                  <a:prstClr val="black"/>
                </a:solidFill>
              </a:rPr>
              <a:t>	</a:t>
            </a:r>
            <a:r>
              <a:rPr lang="en-US" sz="3200" b="1" smtClean="0">
                <a:solidFill>
                  <a:prstClr val="black"/>
                </a:solidFill>
              </a:rPr>
              <a:t>	  het cursusmateriaal </a:t>
            </a:r>
            <a:endParaRPr lang="nl-NL" sz="32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Bedankt voor </a:t>
            </a:r>
            <a:br>
              <a:rPr lang="nl-NL" dirty="0" smtClean="0"/>
            </a:br>
            <a:r>
              <a:rPr lang="nl-NL" dirty="0" smtClean="0"/>
              <a:t>jullie aandacht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8743" y="2060575"/>
            <a:ext cx="4801369" cy="3744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1600" dirty="0" smtClean="0"/>
              <a:t/>
            </a:r>
            <a:br>
              <a:rPr lang="nl-NL" sz="1600" dirty="0" smtClean="0"/>
            </a:br>
            <a:endParaRPr lang="en-US" sz="1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3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36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3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3600" dirty="0" smtClean="0"/>
              <a:t>Vragen?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5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5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400" i="1" dirty="0" smtClean="0"/>
              <a:t>	</a:t>
            </a:r>
            <a:endParaRPr lang="nl-NL" sz="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sz="4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400" dirty="0" smtClean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sz="400" dirty="0" smtClean="0"/>
              <a:t>	</a:t>
            </a:r>
          </a:p>
        </p:txBody>
      </p:sp>
      <p:pic>
        <p:nvPicPr>
          <p:cNvPr id="50180" name="Picture 7" descr="403_question-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0"/>
            <a:ext cx="3875087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6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Eindverslag vereisten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124744"/>
            <a:ext cx="8352928" cy="4392612"/>
          </a:xfrm>
        </p:spPr>
        <p:txBody>
          <a:bodyPr/>
          <a:lstStyle/>
          <a:p>
            <a:pPr marL="0" lvl="0" indent="0">
              <a:buNone/>
            </a:pPr>
            <a:r>
              <a:rPr lang="en-GB" sz="1800" dirty="0" smtClean="0"/>
              <a:t>Content:</a:t>
            </a:r>
          </a:p>
          <a:p>
            <a:pPr lvl="0"/>
            <a:r>
              <a:rPr lang="en-GB" sz="1800" dirty="0" smtClean="0"/>
              <a:t>Report </a:t>
            </a:r>
            <a:r>
              <a:rPr lang="en-GB" sz="1800" dirty="0"/>
              <a:t>of the project, facts, results, all relevant information.</a:t>
            </a:r>
            <a:endParaRPr lang="nl-NL" sz="1800" dirty="0"/>
          </a:p>
          <a:p>
            <a:pPr lvl="0"/>
            <a:r>
              <a:rPr lang="en-GB" sz="1800" dirty="0"/>
              <a:t>The line of events of the internship, problems encountered, solutions found.</a:t>
            </a:r>
            <a:endParaRPr lang="nl-NL" sz="1800" dirty="0"/>
          </a:p>
          <a:p>
            <a:pPr lvl="0"/>
            <a:r>
              <a:rPr lang="en-GB" sz="1800" dirty="0"/>
              <a:t>Self-reflection evaluating one’s own </a:t>
            </a:r>
            <a:r>
              <a:rPr lang="en-GB" sz="1800" dirty="0" smtClean="0"/>
              <a:t>performance (</a:t>
            </a:r>
            <a:r>
              <a:rPr lang="en-GB" sz="1800" dirty="0" err="1" smtClean="0"/>
              <a:t>separaat</a:t>
            </a:r>
            <a:r>
              <a:rPr lang="en-GB" sz="1800" dirty="0" smtClean="0"/>
              <a:t>)</a:t>
            </a:r>
            <a:endParaRPr lang="nl-NL" sz="1800" dirty="0"/>
          </a:p>
          <a:p>
            <a:pPr marL="0" lvl="0" indent="0">
              <a:buNone/>
            </a:pPr>
            <a:r>
              <a:rPr lang="en-GB" sz="1800" dirty="0"/>
              <a:t>From the subjects of the minor curriculum issues to be attended to:</a:t>
            </a:r>
            <a:endParaRPr lang="nl-NL" sz="1800" dirty="0"/>
          </a:p>
          <a:p>
            <a:pPr lvl="0"/>
            <a:r>
              <a:rPr lang="en-GB" sz="1800" dirty="0"/>
              <a:t>Entrepreneurship: what is the business model?</a:t>
            </a:r>
            <a:endParaRPr lang="nl-NL" sz="1800" dirty="0"/>
          </a:p>
          <a:p>
            <a:pPr lvl="0"/>
            <a:r>
              <a:rPr lang="en-GB" sz="1800" dirty="0"/>
              <a:t>Business and finance: what is the business case (“</a:t>
            </a:r>
            <a:r>
              <a:rPr lang="en-GB" sz="1800" dirty="0" err="1"/>
              <a:t>verdienmodel</a:t>
            </a:r>
            <a:r>
              <a:rPr lang="en-GB" sz="1800" dirty="0"/>
              <a:t>”)?</a:t>
            </a:r>
            <a:endParaRPr lang="nl-NL" sz="1800" dirty="0"/>
          </a:p>
          <a:p>
            <a:pPr lvl="0"/>
            <a:r>
              <a:rPr lang="en-GB" sz="1800" dirty="0"/>
              <a:t>Sustainability, development, culture: reflection on the contribution of the project to development, as well as a reflection on cultural differences and their relation towards civil society and governance. Here there are three questions to answer:</a:t>
            </a:r>
            <a:endParaRPr lang="nl-NL" sz="1800" dirty="0"/>
          </a:p>
          <a:p>
            <a:pPr lvl="0"/>
            <a:r>
              <a:rPr lang="en-GB" sz="1800" dirty="0"/>
              <a:t>What does your project contribute to development?</a:t>
            </a:r>
            <a:endParaRPr lang="nl-NL" sz="1800" dirty="0"/>
          </a:p>
          <a:p>
            <a:pPr lvl="0"/>
            <a:r>
              <a:rPr lang="en-GB" sz="1800" dirty="0"/>
              <a:t>Have you dealt communicatively and tactically (but also effectively) with the cultural differences?</a:t>
            </a:r>
            <a:endParaRPr lang="nl-NL" sz="1800" dirty="0"/>
          </a:p>
          <a:p>
            <a:pPr lvl="0"/>
            <a:r>
              <a:rPr lang="en-GB" sz="1800" dirty="0"/>
              <a:t>What is the contribution of the project to an effective business culture consisting of a justifiable mix of traditional and new values?</a:t>
            </a:r>
            <a:endParaRPr lang="nl-NL" sz="1800" dirty="0"/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26128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Beoordelingscriteria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484784"/>
            <a:ext cx="7772400" cy="4392612"/>
          </a:xfrm>
        </p:spPr>
        <p:txBody>
          <a:bodyPr/>
          <a:lstStyle/>
          <a:p>
            <a:r>
              <a:rPr lang="en-GB" sz="1800" dirty="0"/>
              <a:t>Evaluation criteria of the quality of the internship (not only the report).</a:t>
            </a:r>
            <a:endParaRPr lang="nl-NL" sz="1800" dirty="0"/>
          </a:p>
          <a:p>
            <a:pPr lvl="0"/>
            <a:r>
              <a:rPr lang="nl-NL" sz="1800" dirty="0"/>
              <a:t>Commitment (</a:t>
            </a:r>
            <a:r>
              <a:rPr lang="nl-NL" sz="1800" dirty="0" err="1"/>
              <a:t>motivation</a:t>
            </a:r>
            <a:r>
              <a:rPr lang="nl-NL" sz="1800" dirty="0"/>
              <a:t>, discipline etc.).</a:t>
            </a:r>
          </a:p>
          <a:p>
            <a:pPr lvl="0"/>
            <a:r>
              <a:rPr lang="en-GB" sz="1800" dirty="0"/>
              <a:t>Quality of the cooperation with the local supervisor or owner of the assignment.</a:t>
            </a:r>
            <a:endParaRPr lang="nl-NL" sz="1800" dirty="0"/>
          </a:p>
          <a:p>
            <a:pPr lvl="0"/>
            <a:r>
              <a:rPr lang="en-GB" sz="1800" dirty="0"/>
              <a:t>Regular feedback and correspondence with the internship supervisor (at minimum once each three weeks).</a:t>
            </a:r>
            <a:endParaRPr lang="nl-NL" sz="1800" dirty="0"/>
          </a:p>
          <a:p>
            <a:pPr lvl="0"/>
            <a:r>
              <a:rPr lang="en-GB" sz="1800" dirty="0"/>
              <a:t>Being able to restructure goal and activities and scope of the internship if necessary.</a:t>
            </a:r>
            <a:endParaRPr lang="nl-NL" sz="1800" dirty="0"/>
          </a:p>
          <a:p>
            <a:pPr lvl="0"/>
            <a:r>
              <a:rPr lang="en-GB" sz="1800" dirty="0"/>
              <a:t>Being able to cooperate tactically and effectively within the network of the internship.</a:t>
            </a:r>
            <a:endParaRPr lang="nl-NL" sz="1800" dirty="0"/>
          </a:p>
          <a:p>
            <a:pPr lvl="0"/>
            <a:r>
              <a:rPr lang="en-GB" sz="1800" dirty="0"/>
              <a:t>Taking initiative, also in cases of setbacks.</a:t>
            </a:r>
            <a:endParaRPr lang="nl-NL" sz="1800" dirty="0"/>
          </a:p>
          <a:p>
            <a:pPr lvl="0"/>
            <a:r>
              <a:rPr lang="nl-NL" sz="1800" dirty="0" err="1"/>
              <a:t>Creativity</a:t>
            </a:r>
            <a:r>
              <a:rPr lang="nl-NL" sz="1800" dirty="0"/>
              <a:t> </a:t>
            </a:r>
            <a:r>
              <a:rPr lang="nl-NL" sz="1800" dirty="0" err="1"/>
              <a:t>and</a:t>
            </a:r>
            <a:r>
              <a:rPr lang="nl-NL" sz="1800" dirty="0"/>
              <a:t> </a:t>
            </a:r>
            <a:r>
              <a:rPr lang="nl-NL" sz="1800" dirty="0" err="1"/>
              <a:t>inventiveness</a:t>
            </a:r>
            <a:r>
              <a:rPr lang="nl-NL" sz="1800" dirty="0"/>
              <a:t>.</a:t>
            </a:r>
          </a:p>
          <a:p>
            <a:pPr lvl="0"/>
            <a:r>
              <a:rPr lang="en-GB" sz="1800" dirty="0"/>
              <a:t>Professional presentation and publication of the progress of the internship by means of Ginger.</a:t>
            </a:r>
            <a:endParaRPr lang="nl-NL" sz="1800" dirty="0"/>
          </a:p>
          <a:p>
            <a:pPr lvl="0"/>
            <a:r>
              <a:rPr lang="en-GB" sz="1800" dirty="0"/>
              <a:t>Result </a:t>
            </a:r>
            <a:r>
              <a:rPr lang="en-GB" sz="1800" dirty="0" err="1"/>
              <a:t>orientedness</a:t>
            </a:r>
            <a:r>
              <a:rPr lang="en-GB" sz="1800" dirty="0"/>
              <a:t>.</a:t>
            </a:r>
            <a:endParaRPr lang="nl-NL" sz="1800" dirty="0"/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5733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Afspraken met begeleiders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484784"/>
            <a:ext cx="7772400" cy="4392612"/>
          </a:xfrm>
        </p:spPr>
        <p:txBody>
          <a:bodyPr/>
          <a:lstStyle/>
          <a:p>
            <a:r>
              <a:rPr lang="en-GB" sz="1800" dirty="0" err="1" smtClean="0"/>
              <a:t>Voorbereiding</a:t>
            </a:r>
            <a:r>
              <a:rPr lang="en-GB" sz="1800" dirty="0" smtClean="0"/>
              <a:t> </a:t>
            </a:r>
            <a:r>
              <a:rPr lang="en-GB" sz="1800" dirty="0" err="1" smtClean="0"/>
              <a:t>projectplan</a:t>
            </a:r>
            <a:r>
              <a:rPr lang="en-GB" sz="1800" dirty="0"/>
              <a:t> </a:t>
            </a:r>
            <a:r>
              <a:rPr lang="en-GB" sz="1800" dirty="0" smtClean="0"/>
              <a:t>5 </a:t>
            </a:r>
            <a:r>
              <a:rPr lang="en-GB" sz="1800" dirty="0" err="1" smtClean="0"/>
              <a:t>contactmomenten</a:t>
            </a:r>
            <a:r>
              <a:rPr lang="en-GB" sz="1800" dirty="0" smtClean="0"/>
              <a:t> met </a:t>
            </a:r>
            <a:r>
              <a:rPr lang="en-GB" sz="1800" dirty="0" err="1" smtClean="0"/>
              <a:t>stagebegeleider</a:t>
            </a:r>
            <a:r>
              <a:rPr lang="en-GB" sz="1800" dirty="0" smtClean="0"/>
              <a:t> (</a:t>
            </a:r>
            <a:r>
              <a:rPr lang="en-GB" sz="1800" dirty="0" err="1" smtClean="0"/>
              <a:t>naam</a:t>
            </a:r>
            <a:r>
              <a:rPr lang="en-GB" sz="1800" dirty="0" smtClean="0"/>
              <a:t> op de </a:t>
            </a:r>
            <a:r>
              <a:rPr lang="en-GB" sz="1800" dirty="0" err="1" smtClean="0"/>
              <a:t>lijst</a:t>
            </a:r>
            <a:r>
              <a:rPr lang="en-GB" sz="1800" dirty="0" smtClean="0"/>
              <a:t>): </a:t>
            </a:r>
            <a:r>
              <a:rPr lang="en-GB" sz="1800" dirty="0" err="1" smtClean="0"/>
              <a:t>coachende</a:t>
            </a:r>
            <a:r>
              <a:rPr lang="en-GB" sz="1800" dirty="0" smtClean="0"/>
              <a:t> </a:t>
            </a:r>
            <a:r>
              <a:rPr lang="en-GB" sz="1800" dirty="0" err="1" smtClean="0"/>
              <a:t>rol</a:t>
            </a:r>
            <a:r>
              <a:rPr lang="en-GB" sz="1800" dirty="0" smtClean="0"/>
              <a:t> in Skype </a:t>
            </a:r>
            <a:r>
              <a:rPr lang="en-GB" sz="1800" dirty="0" err="1" smtClean="0"/>
              <a:t>gesprekken</a:t>
            </a:r>
            <a:r>
              <a:rPr lang="en-GB" sz="1800" dirty="0" smtClean="0"/>
              <a:t>, feedback </a:t>
            </a:r>
            <a:r>
              <a:rPr lang="en-GB" sz="1800" dirty="0" err="1" smtClean="0"/>
              <a:t>bij</a:t>
            </a:r>
            <a:r>
              <a:rPr lang="en-GB" sz="1800" dirty="0" smtClean="0"/>
              <a:t> concept </a:t>
            </a:r>
            <a:r>
              <a:rPr lang="en-GB" sz="1800" dirty="0" err="1" smtClean="0"/>
              <a:t>projectplan</a:t>
            </a:r>
            <a:r>
              <a:rPr lang="en-GB" sz="1800" dirty="0" smtClean="0"/>
              <a:t>, feedback </a:t>
            </a:r>
            <a:r>
              <a:rPr lang="en-GB" sz="1800" dirty="0" err="1" smtClean="0"/>
              <a:t>projectplan</a:t>
            </a:r>
            <a:r>
              <a:rPr lang="en-GB" sz="1800" dirty="0" smtClean="0"/>
              <a:t>, </a:t>
            </a:r>
            <a:r>
              <a:rPr lang="en-GB" sz="1800" dirty="0" err="1" smtClean="0"/>
              <a:t>Skypemomenten</a:t>
            </a:r>
            <a:r>
              <a:rPr lang="en-GB" sz="1800" dirty="0" smtClean="0"/>
              <a:t> </a:t>
            </a:r>
            <a:r>
              <a:rPr lang="en-GB" sz="1800" dirty="0" err="1" smtClean="0"/>
              <a:t>tijdens</a:t>
            </a:r>
            <a:r>
              <a:rPr lang="en-GB" sz="1800" dirty="0" smtClean="0"/>
              <a:t> stage (</a:t>
            </a:r>
            <a:r>
              <a:rPr lang="en-GB" sz="1800" dirty="0" err="1" smtClean="0"/>
              <a:t>minimaal</a:t>
            </a:r>
            <a:r>
              <a:rPr lang="en-GB" sz="1800" dirty="0" smtClean="0"/>
              <a:t> twee, maar </a:t>
            </a:r>
            <a:r>
              <a:rPr lang="en-GB" sz="1800" dirty="0" err="1" smtClean="0"/>
              <a:t>verder</a:t>
            </a:r>
            <a:r>
              <a:rPr lang="en-GB" sz="1800" dirty="0" smtClean="0"/>
              <a:t> </a:t>
            </a:r>
            <a:r>
              <a:rPr lang="en-GB" sz="1800" dirty="0" err="1" smtClean="0"/>
              <a:t>volgens</a:t>
            </a:r>
            <a:r>
              <a:rPr lang="en-GB" sz="1800" dirty="0" smtClean="0"/>
              <a:t> </a:t>
            </a:r>
            <a:r>
              <a:rPr lang="en-GB" sz="1800" dirty="0" err="1" smtClean="0"/>
              <a:t>afspraak</a:t>
            </a:r>
            <a:r>
              <a:rPr lang="en-GB" sz="1800" dirty="0" smtClean="0"/>
              <a:t>), </a:t>
            </a:r>
            <a:r>
              <a:rPr lang="en-GB" sz="1800" dirty="0" err="1" smtClean="0"/>
              <a:t>beoordeling</a:t>
            </a:r>
            <a:r>
              <a:rPr lang="en-GB" sz="1800" dirty="0" smtClean="0"/>
              <a:t> </a:t>
            </a:r>
            <a:r>
              <a:rPr lang="en-GB" sz="1800" dirty="0" err="1" smtClean="0"/>
              <a:t>projectplan</a:t>
            </a:r>
            <a:r>
              <a:rPr lang="en-GB" sz="1800" dirty="0" smtClean="0"/>
              <a:t> en </a:t>
            </a:r>
            <a:r>
              <a:rPr lang="en-GB" sz="1800" dirty="0" err="1" smtClean="0"/>
              <a:t>eindverslag</a:t>
            </a:r>
            <a:endParaRPr lang="en-GB" sz="1800" dirty="0" smtClean="0"/>
          </a:p>
          <a:p>
            <a:r>
              <a:rPr lang="en-GB" sz="1800" dirty="0" smtClean="0"/>
              <a:t>Esther: </a:t>
            </a:r>
            <a:r>
              <a:rPr lang="en-GB" sz="1800" dirty="0" err="1" smtClean="0"/>
              <a:t>zie</a:t>
            </a:r>
            <a:r>
              <a:rPr lang="en-GB" sz="1800" dirty="0" smtClean="0"/>
              <a:t> schema Esther</a:t>
            </a:r>
          </a:p>
          <a:p>
            <a:r>
              <a:rPr lang="en-GB" sz="1800" dirty="0" smtClean="0"/>
              <a:t>Kas, Linda, Wim, Otto: </a:t>
            </a:r>
            <a:r>
              <a:rPr lang="en-GB" sz="1800" dirty="0" err="1" smtClean="0"/>
              <a:t>zelf</a:t>
            </a:r>
            <a:r>
              <a:rPr lang="en-GB" sz="1800" dirty="0" smtClean="0"/>
              <a:t> </a:t>
            </a:r>
            <a:r>
              <a:rPr lang="en-GB" sz="1800" dirty="0" err="1" smtClean="0"/>
              <a:t>initiatief</a:t>
            </a:r>
            <a:r>
              <a:rPr lang="en-GB" sz="1800" dirty="0" smtClean="0"/>
              <a:t> </a:t>
            </a:r>
            <a:r>
              <a:rPr lang="en-GB" sz="1800" dirty="0" err="1" smtClean="0"/>
              <a:t>nemen</a:t>
            </a:r>
            <a:r>
              <a:rPr lang="en-GB" sz="1800" dirty="0" smtClean="0"/>
              <a:t> om </a:t>
            </a:r>
            <a:r>
              <a:rPr lang="en-GB" sz="1800" dirty="0" err="1" smtClean="0"/>
              <a:t>afspraken</a:t>
            </a:r>
            <a:r>
              <a:rPr lang="en-GB" sz="1800" dirty="0" smtClean="0"/>
              <a:t> </a:t>
            </a:r>
            <a:r>
              <a:rPr lang="en-GB" sz="1800" dirty="0" err="1" smtClean="0"/>
              <a:t>te</a:t>
            </a:r>
            <a:r>
              <a:rPr lang="en-GB" sz="1800" dirty="0" smtClean="0"/>
              <a:t> </a:t>
            </a:r>
            <a:r>
              <a:rPr lang="en-GB" sz="1800" dirty="0" err="1" smtClean="0"/>
              <a:t>maken</a:t>
            </a:r>
            <a:r>
              <a:rPr lang="en-GB" sz="1800" dirty="0" smtClean="0"/>
              <a:t>! </a:t>
            </a:r>
            <a:r>
              <a:rPr lang="en-GB" sz="1800" dirty="0" err="1" smtClean="0"/>
              <a:t>Drukke</a:t>
            </a:r>
            <a:r>
              <a:rPr lang="en-GB" sz="1800" dirty="0" smtClean="0"/>
              <a:t> </a:t>
            </a:r>
            <a:r>
              <a:rPr lang="en-GB" sz="1800" dirty="0" err="1" smtClean="0"/>
              <a:t>mensen</a:t>
            </a:r>
            <a:r>
              <a:rPr lang="en-GB" sz="1800" dirty="0" smtClean="0"/>
              <a:t>, </a:t>
            </a:r>
            <a:r>
              <a:rPr lang="en-GB" sz="1800" dirty="0" err="1" smtClean="0"/>
              <a:t>niet</a:t>
            </a:r>
            <a:r>
              <a:rPr lang="en-GB" sz="1800" dirty="0" smtClean="0"/>
              <a:t> </a:t>
            </a:r>
            <a:r>
              <a:rPr lang="en-GB" sz="1800" dirty="0" err="1" smtClean="0"/>
              <a:t>laten</a:t>
            </a:r>
            <a:r>
              <a:rPr lang="en-GB" sz="1800" dirty="0" smtClean="0"/>
              <a:t> </a:t>
            </a:r>
            <a:r>
              <a:rPr lang="en-GB" sz="1800" dirty="0" err="1" smtClean="0"/>
              <a:t>lopen</a:t>
            </a:r>
            <a:r>
              <a:rPr lang="en-GB" sz="1800" dirty="0" smtClean="0"/>
              <a:t>!</a:t>
            </a:r>
          </a:p>
          <a:p>
            <a:endParaRPr lang="en-GB" sz="1800" dirty="0"/>
          </a:p>
          <a:p>
            <a:r>
              <a:rPr lang="en-GB" sz="1800" dirty="0" err="1" smtClean="0"/>
              <a:t>Stijl</a:t>
            </a:r>
            <a:r>
              <a:rPr lang="en-GB" sz="1800" dirty="0" smtClean="0"/>
              <a:t> van </a:t>
            </a:r>
            <a:r>
              <a:rPr lang="en-GB" sz="1800" dirty="0" err="1" smtClean="0"/>
              <a:t>werken</a:t>
            </a:r>
            <a:r>
              <a:rPr lang="en-GB" sz="1800" dirty="0" smtClean="0"/>
              <a:t>: </a:t>
            </a:r>
            <a:r>
              <a:rPr lang="en-GB" sz="1800" dirty="0" err="1" smtClean="0"/>
              <a:t>eigen</a:t>
            </a:r>
            <a:r>
              <a:rPr lang="en-GB" sz="1800" dirty="0" smtClean="0"/>
              <a:t> </a:t>
            </a:r>
            <a:r>
              <a:rPr lang="en-GB" sz="1800" dirty="0" err="1" smtClean="0"/>
              <a:t>initiatief</a:t>
            </a:r>
            <a:r>
              <a:rPr lang="en-GB" sz="1800" dirty="0" smtClean="0"/>
              <a:t>, </a:t>
            </a:r>
            <a:r>
              <a:rPr lang="en-GB" sz="1800" dirty="0" err="1" smtClean="0"/>
              <a:t>opdracht</a:t>
            </a:r>
            <a:r>
              <a:rPr lang="en-GB" sz="1800" dirty="0" smtClean="0"/>
              <a:t> </a:t>
            </a:r>
            <a:r>
              <a:rPr lang="en-GB" sz="1800" dirty="0" err="1" smtClean="0"/>
              <a:t>zelf</a:t>
            </a:r>
            <a:r>
              <a:rPr lang="en-GB" sz="1800" dirty="0" smtClean="0"/>
              <a:t> </a:t>
            </a:r>
            <a:r>
              <a:rPr lang="en-GB" sz="1800" dirty="0" err="1" smtClean="0"/>
              <a:t>mede</a:t>
            </a:r>
            <a:r>
              <a:rPr lang="en-GB" sz="1800" dirty="0" smtClean="0"/>
              <a:t> </a:t>
            </a:r>
            <a:r>
              <a:rPr lang="en-GB" sz="1800" dirty="0" err="1" smtClean="0"/>
              <a:t>vormgeven</a:t>
            </a:r>
            <a:r>
              <a:rPr lang="en-GB" sz="1800" dirty="0" smtClean="0"/>
              <a:t>, maar steeds in </a:t>
            </a:r>
            <a:r>
              <a:rPr lang="en-GB" sz="1800" dirty="0" err="1" smtClean="0"/>
              <a:t>dialoog</a:t>
            </a:r>
            <a:r>
              <a:rPr lang="en-GB" sz="1800" dirty="0" smtClean="0"/>
              <a:t>, met respect </a:t>
            </a:r>
            <a:r>
              <a:rPr lang="en-GB" sz="1800" dirty="0" err="1" smtClean="0"/>
              <a:t>voor</a:t>
            </a:r>
            <a:r>
              <a:rPr lang="en-GB" sz="1800" dirty="0" smtClean="0"/>
              <a:t> </a:t>
            </a:r>
            <a:r>
              <a:rPr lang="en-GB" sz="1800" dirty="0" err="1" smtClean="0"/>
              <a:t>gestelde</a:t>
            </a:r>
            <a:r>
              <a:rPr lang="en-GB" sz="1800" dirty="0" smtClean="0"/>
              <a:t> </a:t>
            </a:r>
            <a:r>
              <a:rPr lang="en-GB" sz="1800" dirty="0" err="1" smtClean="0"/>
              <a:t>grenzen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Het is </a:t>
            </a:r>
            <a:r>
              <a:rPr lang="en-GB" sz="1800" dirty="0" err="1" smtClean="0"/>
              <a:t>jullie</a:t>
            </a:r>
            <a:r>
              <a:rPr lang="en-GB" sz="1800" dirty="0" smtClean="0"/>
              <a:t> project!</a:t>
            </a:r>
          </a:p>
          <a:p>
            <a:r>
              <a:rPr lang="en-GB" sz="1800" dirty="0" smtClean="0"/>
              <a:t>Het is </a:t>
            </a:r>
            <a:r>
              <a:rPr lang="en-GB" sz="1800" dirty="0" err="1" smtClean="0"/>
              <a:t>een</a:t>
            </a:r>
            <a:r>
              <a:rPr lang="en-GB" sz="1800" dirty="0" smtClean="0"/>
              <a:t> </a:t>
            </a:r>
            <a:r>
              <a:rPr lang="en-GB" sz="1800" dirty="0" err="1" smtClean="0"/>
              <a:t>bijdrage</a:t>
            </a:r>
            <a:r>
              <a:rPr lang="en-GB" sz="1800" dirty="0" smtClean="0"/>
              <a:t> aan </a:t>
            </a:r>
            <a:r>
              <a:rPr lang="en-GB" sz="1800" dirty="0" err="1" smtClean="0"/>
              <a:t>een</a:t>
            </a:r>
            <a:r>
              <a:rPr lang="en-GB" sz="1800" dirty="0" smtClean="0"/>
              <a:t> </a:t>
            </a:r>
            <a:r>
              <a:rPr lang="en-GB" sz="1800" dirty="0" err="1" smtClean="0"/>
              <a:t>groter</a:t>
            </a:r>
            <a:r>
              <a:rPr lang="en-GB" sz="1800" dirty="0" smtClean="0"/>
              <a:t> </a:t>
            </a:r>
            <a:r>
              <a:rPr lang="en-GB" sz="1800" dirty="0" err="1" smtClean="0"/>
              <a:t>geheel</a:t>
            </a:r>
            <a:r>
              <a:rPr lang="en-GB" sz="1800" dirty="0" smtClean="0"/>
              <a:t>!</a:t>
            </a:r>
          </a:p>
          <a:p>
            <a:r>
              <a:rPr lang="en-GB" sz="1800" dirty="0" smtClean="0"/>
              <a:t>Van </a:t>
            </a:r>
            <a:r>
              <a:rPr lang="en-GB" sz="1800" dirty="0" err="1" smtClean="0"/>
              <a:t>beide</a:t>
            </a:r>
            <a:r>
              <a:rPr lang="en-GB" sz="1800" dirty="0" smtClean="0"/>
              <a:t> </a:t>
            </a:r>
            <a:r>
              <a:rPr lang="en-GB" sz="1800" dirty="0" err="1" smtClean="0"/>
              <a:t>rekenschap</a:t>
            </a:r>
            <a:r>
              <a:rPr lang="en-GB" sz="1800" dirty="0" smtClean="0"/>
              <a:t> </a:t>
            </a:r>
            <a:r>
              <a:rPr lang="en-GB" sz="1800" dirty="0" err="1" smtClean="0"/>
              <a:t>geven</a:t>
            </a:r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23099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dan nog even dit: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NB: Koop geen ticket zonder instemming van je stagebegeleider.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Criteria:</a:t>
            </a:r>
          </a:p>
          <a:p>
            <a:r>
              <a:rPr lang="nl-NL" dirty="0" smtClean="0"/>
              <a:t>Samenwerking in de groep</a:t>
            </a:r>
          </a:p>
          <a:p>
            <a:r>
              <a:rPr lang="nl-NL" dirty="0" smtClean="0"/>
              <a:t>Vertrouwen tussen de groep en de opdrachtgever</a:t>
            </a:r>
          </a:p>
          <a:p>
            <a:r>
              <a:rPr lang="nl-NL" dirty="0" smtClean="0"/>
              <a:t>De contouren van de stage-opdracht voldoende zichtbaar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07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kstvak 6"/>
          <p:cNvSpPr txBox="1">
            <a:spLocks noChangeArrowheads="1"/>
          </p:cNvSpPr>
          <p:nvPr/>
        </p:nvSpPr>
        <p:spPr bwMode="auto">
          <a:xfrm>
            <a:off x="5702723" y="3994919"/>
            <a:ext cx="129902" cy="4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endParaRPr lang="nl-NL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673076" y="1049361"/>
            <a:ext cx="8253264" cy="4860977"/>
          </a:xfrm>
          <a:prstGeom prst="rect">
            <a:avLst/>
          </a:prstGeom>
          <a:ln/>
        </p:spPr>
        <p:txBody>
          <a:bodyPr lIns="64291" tIns="32146" rIns="64291" bIns="32146"/>
          <a:lstStyle>
            <a:lvl1pPr marL="277703" indent="-277703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19561" indent="-270929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361419" indent="-270929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rgbClr val="00A6D6"/>
              </a:buClr>
              <a:buFont typeface="Times" charset="0"/>
              <a:buChar char="•"/>
              <a:defRPr sz="23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903278" indent="-270929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445136" indent="-270929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charset="0"/>
              <a:buChar char="•"/>
              <a:defRPr sz="17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3095366" indent="-270929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6pPr>
            <a:lvl7pPr marL="3745596" indent="-270929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7pPr>
            <a:lvl8pPr marL="4395825" indent="-270929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8pPr>
            <a:lvl9pPr marL="5046055" indent="-270929" algn="l" rtl="0" eaLnBrk="1" fontAlgn="base" hangingPunct="1">
              <a:lnSpc>
                <a:spcPts val="3556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Times" pitchFamily="18" charset="0"/>
              <a:buChar char="•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429803" indent="0">
              <a:lnSpc>
                <a:spcPct val="100000"/>
              </a:lnSpc>
              <a:buNone/>
              <a:defRPr/>
            </a:pPr>
            <a:endParaRPr lang="nl-NL" sz="2500" b="1"/>
          </a:p>
          <a:p>
            <a:pPr marL="429803" indent="0">
              <a:lnSpc>
                <a:spcPct val="100000"/>
              </a:lnSpc>
              <a:buNone/>
              <a:defRPr/>
            </a:pPr>
            <a:r>
              <a:rPr lang="nl-NL" sz="2500" b="1"/>
              <a:t>Vergroten </a:t>
            </a:r>
            <a:r>
              <a:rPr lang="nl-NL" sz="2500" b="1" dirty="0"/>
              <a:t>van veiligheidsbewustzijn van studenten en staf die naar het </a:t>
            </a:r>
            <a:r>
              <a:rPr lang="nl-NL" sz="2500" b="1"/>
              <a:t>buitenland reizen</a:t>
            </a:r>
          </a:p>
          <a:p>
            <a:pPr marL="429803" indent="0">
              <a:lnSpc>
                <a:spcPct val="100000"/>
              </a:lnSpc>
              <a:buNone/>
              <a:defRPr/>
            </a:pPr>
            <a:endParaRPr lang="en-GB" sz="2500" b="1"/>
          </a:p>
          <a:p>
            <a:pPr marL="556603">
              <a:lnSpc>
                <a:spcPct val="150000"/>
              </a:lnSpc>
              <a:defRPr/>
            </a:pPr>
            <a:r>
              <a:rPr lang="nl-NL" sz="2200"/>
              <a:t>Persoonlijke </a:t>
            </a:r>
            <a:r>
              <a:rPr lang="nl-NL" sz="2200" dirty="0"/>
              <a:t>veiligheid</a:t>
            </a:r>
          </a:p>
          <a:p>
            <a:pPr marL="556603">
              <a:lnSpc>
                <a:spcPct val="150000"/>
              </a:lnSpc>
              <a:defRPr/>
            </a:pPr>
            <a:r>
              <a:rPr lang="nl-NL" sz="2200" dirty="0"/>
              <a:t>Bereiken van studie/werk doelstellingen </a:t>
            </a:r>
          </a:p>
          <a:p>
            <a:pPr marL="556603">
              <a:lnSpc>
                <a:spcPct val="150000"/>
              </a:lnSpc>
              <a:defRPr/>
            </a:pPr>
            <a:r>
              <a:rPr lang="nl-NL" sz="2200" dirty="0"/>
              <a:t>Naam en reputatie van de lokale organisatie en van de </a:t>
            </a:r>
            <a:r>
              <a:rPr lang="nl-NL" sz="2200"/>
              <a:t>TU Delft</a:t>
            </a:r>
          </a:p>
          <a:p>
            <a:pPr marL="556603">
              <a:lnSpc>
                <a:spcPct val="150000"/>
              </a:lnSpc>
              <a:defRPr/>
            </a:pPr>
            <a:r>
              <a:rPr lang="en-GB" sz="2200"/>
              <a:t>Veiligheid is relatief</a:t>
            </a:r>
            <a:endParaRPr lang="nl-NL" sz="2200" dirty="0"/>
          </a:p>
        </p:txBody>
      </p:sp>
      <p:sp>
        <p:nvSpPr>
          <p:cNvPr id="2" name="Rechthoek 1"/>
          <p:cNvSpPr/>
          <p:nvPr/>
        </p:nvSpPr>
        <p:spPr>
          <a:xfrm>
            <a:off x="470920" y="353292"/>
            <a:ext cx="6817221" cy="541013"/>
          </a:xfrm>
          <a:prstGeom prst="rect">
            <a:avLst/>
          </a:prstGeom>
        </p:spPr>
        <p:txBody>
          <a:bodyPr wrap="none" lIns="64291" tIns="32146" rIns="64291" bIns="32146">
            <a:spAutoFit/>
          </a:bodyPr>
          <a:lstStyle/>
          <a:p>
            <a:pPr marL="429803">
              <a:defRPr/>
            </a:pPr>
            <a:r>
              <a:rPr lang="nl-NL" sz="3100" b="1">
                <a:solidFill>
                  <a:schemeClr val="bg2">
                    <a:lumMod val="75000"/>
                  </a:schemeClr>
                </a:solidFill>
                <a:latin typeface="+mn-lt"/>
              </a:rPr>
              <a:t>Doel van Reisveiligheidscollege</a:t>
            </a:r>
          </a:p>
        </p:txBody>
      </p:sp>
    </p:spTree>
    <p:extLst>
      <p:ext uri="{BB962C8B-B14F-4D97-AF65-F5344CB8AC3E}">
        <p14:creationId xmlns:p14="http://schemas.microsoft.com/office/powerpoint/2010/main" val="15678646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Verschillende</a:t>
            </a:r>
            <a:r>
              <a:rPr lang="en-GB" dirty="0" smtClean="0"/>
              <a:t> </a:t>
            </a:r>
            <a:r>
              <a:rPr lang="en-GB" dirty="0" err="1" smtClean="0"/>
              <a:t>perspectieven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87747"/>
            <a:ext cx="6624736" cy="4392612"/>
          </a:xfrm>
        </p:spPr>
        <p:txBody>
          <a:bodyPr/>
          <a:lstStyle/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err="1" smtClean="0"/>
              <a:t>Studenten</a:t>
            </a:r>
            <a:endParaRPr lang="en-GB" sz="2000" dirty="0" smtClean="0"/>
          </a:p>
          <a:p>
            <a:r>
              <a:rPr lang="en-GB" sz="2000" dirty="0" err="1" smtClean="0"/>
              <a:t>Individuele</a:t>
            </a:r>
            <a:r>
              <a:rPr lang="en-GB" sz="2000" dirty="0" smtClean="0"/>
              <a:t> </a:t>
            </a:r>
            <a:r>
              <a:rPr lang="en-GB" sz="2000" dirty="0" err="1" smtClean="0"/>
              <a:t>prestatie</a:t>
            </a:r>
            <a:r>
              <a:rPr lang="en-GB" sz="2000" dirty="0" smtClean="0"/>
              <a:t> (</a:t>
            </a:r>
            <a:r>
              <a:rPr lang="en-GB" sz="2000" dirty="0" err="1" smtClean="0"/>
              <a:t>groep</a:t>
            </a:r>
            <a:r>
              <a:rPr lang="en-GB" sz="2000" dirty="0" smtClean="0"/>
              <a:t>), </a:t>
            </a:r>
          </a:p>
          <a:p>
            <a:r>
              <a:rPr lang="en-GB" sz="2000" dirty="0" err="1" smtClean="0"/>
              <a:t>Drie</a:t>
            </a:r>
            <a:r>
              <a:rPr lang="en-GB" sz="2000" dirty="0" smtClean="0"/>
              <a:t> </a:t>
            </a:r>
            <a:r>
              <a:rPr lang="en-GB" sz="2000" dirty="0" err="1" smtClean="0"/>
              <a:t>maanden</a:t>
            </a:r>
            <a:r>
              <a:rPr lang="en-GB" sz="2000" dirty="0" smtClean="0"/>
              <a:t>, </a:t>
            </a:r>
            <a:r>
              <a:rPr lang="en-GB" sz="2000" dirty="0" err="1" smtClean="0"/>
              <a:t>tastbaar</a:t>
            </a:r>
            <a:r>
              <a:rPr lang="en-GB" sz="2000" dirty="0" smtClean="0"/>
              <a:t> </a:t>
            </a:r>
            <a:r>
              <a:rPr lang="en-GB" sz="2000" dirty="0" err="1" smtClean="0"/>
              <a:t>resultaat</a:t>
            </a:r>
            <a:endParaRPr lang="en-GB" sz="2000" dirty="0" smtClean="0"/>
          </a:p>
          <a:p>
            <a:r>
              <a:rPr lang="en-GB" sz="2000" dirty="0" smtClean="0"/>
              <a:t>Contract: </a:t>
            </a:r>
            <a:r>
              <a:rPr lang="en-GB" sz="2000" dirty="0" err="1" smtClean="0"/>
              <a:t>wederzijds</a:t>
            </a:r>
            <a:r>
              <a:rPr lang="en-GB" sz="2000" dirty="0" smtClean="0"/>
              <a:t> </a:t>
            </a:r>
            <a:r>
              <a:rPr lang="en-GB" sz="2000" dirty="0" err="1" smtClean="0"/>
              <a:t>verplichtingen</a:t>
            </a:r>
            <a:endParaRPr lang="en-GB" sz="2000" dirty="0" smtClean="0"/>
          </a:p>
          <a:p>
            <a:r>
              <a:rPr lang="en-GB" sz="2000" dirty="0" err="1" smtClean="0"/>
              <a:t>Vriendschap</a:t>
            </a:r>
            <a:r>
              <a:rPr lang="en-GB" sz="2000" dirty="0" smtClean="0"/>
              <a:t> </a:t>
            </a:r>
            <a:r>
              <a:rPr lang="en-GB" sz="2000" dirty="0" err="1" smtClean="0"/>
              <a:t>brengt</a:t>
            </a:r>
            <a:r>
              <a:rPr lang="en-GB" sz="2000" dirty="0" smtClean="0"/>
              <a:t> </a:t>
            </a:r>
            <a:r>
              <a:rPr lang="en-GB" sz="2000" dirty="0" err="1" smtClean="0"/>
              <a:t>geen</a:t>
            </a:r>
            <a:r>
              <a:rPr lang="en-GB" sz="2000" dirty="0" smtClean="0"/>
              <a:t> </a:t>
            </a:r>
            <a:r>
              <a:rPr lang="en-GB" sz="2000" dirty="0" err="1" smtClean="0"/>
              <a:t>financiële</a:t>
            </a:r>
            <a:r>
              <a:rPr lang="en-GB" sz="2000" dirty="0" smtClean="0"/>
              <a:t> </a:t>
            </a:r>
            <a:r>
              <a:rPr lang="en-GB" sz="2000" dirty="0" err="1" smtClean="0"/>
              <a:t>verplichtingen</a:t>
            </a:r>
            <a:endParaRPr lang="en-GB" sz="2000" dirty="0" smtClean="0"/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 err="1" smtClean="0"/>
              <a:t>Ontvangende</a:t>
            </a:r>
            <a:r>
              <a:rPr lang="en-GB" sz="2000" dirty="0" smtClean="0"/>
              <a:t> </a:t>
            </a:r>
            <a:r>
              <a:rPr lang="en-GB" sz="2000" dirty="0" err="1" smtClean="0"/>
              <a:t>partij</a:t>
            </a:r>
            <a:r>
              <a:rPr lang="en-GB" sz="2000" dirty="0" smtClean="0"/>
              <a:t> (</a:t>
            </a:r>
            <a:r>
              <a:rPr lang="en-GB" sz="2000" dirty="0" err="1" smtClean="0"/>
              <a:t>Afrika</a:t>
            </a:r>
            <a:r>
              <a:rPr lang="en-GB" sz="2000" dirty="0" smtClean="0"/>
              <a:t>)</a:t>
            </a:r>
          </a:p>
          <a:p>
            <a:r>
              <a:rPr lang="en-GB" sz="2000" dirty="0" err="1" smtClean="0"/>
              <a:t>Interactie</a:t>
            </a:r>
            <a:r>
              <a:rPr lang="en-GB" sz="2000" dirty="0" smtClean="0"/>
              <a:t> die </a:t>
            </a:r>
            <a:r>
              <a:rPr lang="en-GB" sz="2000" dirty="0" err="1" smtClean="0"/>
              <a:t>niet</a:t>
            </a:r>
            <a:r>
              <a:rPr lang="en-GB" sz="2000" dirty="0" smtClean="0"/>
              <a:t> </a:t>
            </a:r>
            <a:r>
              <a:rPr lang="en-GB" sz="2000" dirty="0" err="1" smtClean="0"/>
              <a:t>te</a:t>
            </a:r>
            <a:r>
              <a:rPr lang="en-GB" sz="2000" dirty="0" smtClean="0"/>
              <a:t> </a:t>
            </a:r>
            <a:r>
              <a:rPr lang="en-GB" sz="2000" dirty="0" err="1" smtClean="0"/>
              <a:t>sturen</a:t>
            </a:r>
            <a:r>
              <a:rPr lang="en-GB" sz="2000" dirty="0" smtClean="0"/>
              <a:t> is</a:t>
            </a:r>
          </a:p>
          <a:p>
            <a:r>
              <a:rPr lang="en-GB" sz="2000" dirty="0" smtClean="0"/>
              <a:t>Al heel </a:t>
            </a:r>
            <a:r>
              <a:rPr lang="en-GB" sz="2000" dirty="0" err="1" smtClean="0"/>
              <a:t>veel</a:t>
            </a:r>
            <a:r>
              <a:rPr lang="en-GB" sz="2000" dirty="0" smtClean="0"/>
              <a:t> </a:t>
            </a:r>
            <a:r>
              <a:rPr lang="en-GB" sz="2000" dirty="0" err="1" smtClean="0"/>
              <a:t>goede</a:t>
            </a:r>
            <a:r>
              <a:rPr lang="en-GB" sz="2000" dirty="0" smtClean="0"/>
              <a:t>, nog </a:t>
            </a:r>
            <a:r>
              <a:rPr lang="en-GB" sz="2000" dirty="0" err="1" smtClean="0"/>
              <a:t>meer</a:t>
            </a:r>
            <a:r>
              <a:rPr lang="en-GB" sz="2000" dirty="0" smtClean="0"/>
              <a:t> </a:t>
            </a:r>
            <a:r>
              <a:rPr lang="en-GB" sz="2000" dirty="0" err="1" smtClean="0"/>
              <a:t>slechte</a:t>
            </a:r>
            <a:r>
              <a:rPr lang="en-GB" sz="2000" dirty="0" smtClean="0"/>
              <a:t> </a:t>
            </a:r>
            <a:r>
              <a:rPr lang="en-GB" sz="2000" dirty="0" err="1" smtClean="0"/>
              <a:t>ervaringen</a:t>
            </a:r>
            <a:r>
              <a:rPr lang="en-GB" sz="2000" dirty="0" smtClean="0"/>
              <a:t> met </a:t>
            </a:r>
            <a:r>
              <a:rPr lang="en-GB" sz="2000" dirty="0" err="1" smtClean="0"/>
              <a:t>buitenlandse</a:t>
            </a:r>
            <a:r>
              <a:rPr lang="en-GB" sz="2000" dirty="0" smtClean="0"/>
              <a:t> </a:t>
            </a:r>
            <a:r>
              <a:rPr lang="en-GB" sz="2000" dirty="0" err="1" smtClean="0"/>
              <a:t>bemoeienis</a:t>
            </a:r>
            <a:r>
              <a:rPr lang="en-GB" sz="2000" dirty="0" smtClean="0"/>
              <a:t>, </a:t>
            </a:r>
            <a:r>
              <a:rPr lang="en-GB" sz="2000" dirty="0" err="1" smtClean="0"/>
              <a:t>lange</a:t>
            </a:r>
            <a:r>
              <a:rPr lang="en-GB" sz="2000" dirty="0" smtClean="0"/>
              <a:t> </a:t>
            </a:r>
            <a:r>
              <a:rPr lang="en-GB" sz="2000" dirty="0" err="1" smtClean="0"/>
              <a:t>termijn</a:t>
            </a:r>
            <a:endParaRPr lang="en-GB" sz="2000" dirty="0" smtClean="0"/>
          </a:p>
          <a:p>
            <a:r>
              <a:rPr lang="en-GB" sz="2000" dirty="0" err="1" smtClean="0"/>
              <a:t>Vriendschap</a:t>
            </a:r>
            <a:r>
              <a:rPr lang="en-GB" sz="2000" dirty="0" smtClean="0"/>
              <a:t>/</a:t>
            </a:r>
            <a:r>
              <a:rPr lang="en-GB" sz="2000" dirty="0" err="1" smtClean="0"/>
              <a:t>familie</a:t>
            </a:r>
            <a:r>
              <a:rPr lang="en-GB" sz="2000" dirty="0" smtClean="0"/>
              <a:t>: </a:t>
            </a:r>
            <a:r>
              <a:rPr lang="en-GB" sz="2000" dirty="0" err="1" smtClean="0"/>
              <a:t>altijd</a:t>
            </a:r>
            <a:r>
              <a:rPr lang="en-GB" sz="2000" dirty="0" smtClean="0"/>
              <a:t> </a:t>
            </a:r>
            <a:r>
              <a:rPr lang="en-GB" sz="2000" dirty="0" err="1" smtClean="0"/>
              <a:t>financiële</a:t>
            </a:r>
            <a:r>
              <a:rPr lang="en-GB" sz="2000" dirty="0" smtClean="0"/>
              <a:t> </a:t>
            </a:r>
            <a:r>
              <a:rPr lang="en-GB" sz="2000" dirty="0" err="1" smtClean="0"/>
              <a:t>verplichtingen</a:t>
            </a:r>
            <a:endParaRPr lang="en-GB" sz="2000" dirty="0" smtClean="0"/>
          </a:p>
          <a:p>
            <a:r>
              <a:rPr lang="en-GB" sz="2000" dirty="0" err="1"/>
              <a:t>Wie</a:t>
            </a:r>
            <a:r>
              <a:rPr lang="en-GB" sz="2000" dirty="0"/>
              <a:t> </a:t>
            </a:r>
            <a:r>
              <a:rPr lang="en-GB" sz="2000" dirty="0" err="1"/>
              <a:t>succes</a:t>
            </a:r>
            <a:r>
              <a:rPr lang="en-GB" sz="2000" dirty="0"/>
              <a:t> </a:t>
            </a:r>
            <a:r>
              <a:rPr lang="en-GB" sz="2000" dirty="0" err="1"/>
              <a:t>heeft</a:t>
            </a:r>
            <a:r>
              <a:rPr lang="en-GB" sz="2000" dirty="0"/>
              <a:t> </a:t>
            </a:r>
            <a:r>
              <a:rPr lang="en-GB" sz="2000" dirty="0" err="1"/>
              <a:t>showt</a:t>
            </a:r>
            <a:r>
              <a:rPr lang="en-GB" sz="2000" dirty="0"/>
              <a:t> </a:t>
            </a:r>
            <a:r>
              <a:rPr lang="en-GB" sz="2000" dirty="0" err="1"/>
              <a:t>daarmee</a:t>
            </a:r>
            <a:r>
              <a:rPr lang="en-GB" sz="2000" dirty="0"/>
              <a:t> en </a:t>
            </a:r>
            <a:r>
              <a:rPr lang="en-GB" sz="2000" dirty="0" err="1"/>
              <a:t>strooit</a:t>
            </a:r>
            <a:r>
              <a:rPr lang="en-GB" sz="2000" dirty="0"/>
              <a:t> </a:t>
            </a:r>
            <a:r>
              <a:rPr lang="en-GB" sz="2000" dirty="0" err="1"/>
              <a:t>daarmee</a:t>
            </a:r>
            <a:endParaRPr lang="en-GB" sz="2000" dirty="0"/>
          </a:p>
          <a:p>
            <a:endParaRPr lang="en-GB" sz="2000" dirty="0" smtClean="0"/>
          </a:p>
          <a:p>
            <a:endParaRPr lang="nl-NL" dirty="0"/>
          </a:p>
        </p:txBody>
      </p:sp>
      <p:pic>
        <p:nvPicPr>
          <p:cNvPr id="2050" name="Picture 2" descr="http://www.zipconomy.nl/wp-content/uploads/2011/07/succes-we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352" y="1340768"/>
            <a:ext cx="2259648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itel 4"/>
          <p:cNvSpPr>
            <a:spLocks noGrp="1"/>
          </p:cNvSpPr>
          <p:nvPr>
            <p:ph type="title"/>
          </p:nvPr>
        </p:nvSpPr>
        <p:spPr>
          <a:xfrm>
            <a:off x="917526" y="457647"/>
            <a:ext cx="7159377" cy="591714"/>
          </a:xfrm>
        </p:spPr>
        <p:txBody>
          <a:bodyPr/>
          <a:lstStyle/>
          <a:p>
            <a:pPr eaLnBrk="1" hangingPunct="1"/>
            <a:r>
              <a:rPr lang="nl-NL" sz="310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Inhoud van Reisveiligheid college</a:t>
            </a:r>
            <a:endParaRPr lang="nl-NL" sz="3100" dirty="0">
              <a:solidFill>
                <a:srgbClr val="0070C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26350" y="1403775"/>
            <a:ext cx="7544209" cy="4556338"/>
          </a:xfrm>
        </p:spPr>
        <p:txBody>
          <a:bodyPr/>
          <a:lstStyle/>
          <a:p>
            <a:pPr marL="195253" indent="-195253" eaLnBrk="1" hangingPunct="1">
              <a:defRPr/>
            </a:pPr>
            <a:r>
              <a:rPr lang="en-US" dirty="0" err="1" smtClean="0"/>
              <a:t>Veiligheid</a:t>
            </a:r>
            <a:r>
              <a:rPr lang="en-US" dirty="0" smtClean="0"/>
              <a:t> </a:t>
            </a:r>
            <a:r>
              <a:rPr lang="en-US" smtClean="0"/>
              <a:t>en beleid</a:t>
            </a:r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195253" indent="-195253" eaLnBrk="1" hangingPunct="1">
              <a:defRPr/>
            </a:pPr>
            <a:r>
              <a:rPr lang="en-US" dirty="0" err="1" smtClean="0"/>
              <a:t>Risico’s</a:t>
            </a:r>
            <a:endParaRPr lang="en-US" dirty="0" smtClean="0"/>
          </a:p>
          <a:p>
            <a:pPr marL="195253" indent="-195253" eaLnBrk="1" hangingPunct="1">
              <a:defRPr/>
            </a:pPr>
            <a:endParaRPr lang="en-US" dirty="0" smtClean="0"/>
          </a:p>
          <a:p>
            <a:pPr marL="195253" indent="-195253" eaLnBrk="1" hangingPunct="1">
              <a:defRPr/>
            </a:pPr>
            <a:r>
              <a:rPr lang="en-US" dirty="0" err="1" smtClean="0"/>
              <a:t>Welke</a:t>
            </a:r>
            <a:r>
              <a:rPr lang="en-US" dirty="0" smtClean="0"/>
              <a:t> </a:t>
            </a:r>
            <a:r>
              <a:rPr lang="en-US" dirty="0" err="1" smtClean="0"/>
              <a:t>maatregelen</a:t>
            </a:r>
            <a:r>
              <a:rPr lang="en-US" dirty="0" smtClean="0"/>
              <a:t> kun je </a:t>
            </a:r>
            <a:r>
              <a:rPr lang="en-US" dirty="0" err="1" smtClean="0"/>
              <a:t>treffen</a:t>
            </a:r>
            <a:r>
              <a:rPr lang="en-US" dirty="0" smtClean="0"/>
              <a:t>?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195253" indent="-195253" eaLnBrk="1" hangingPunct="1">
              <a:defRPr/>
            </a:pPr>
            <a:r>
              <a:rPr lang="en-US" dirty="0" err="1" smtClean="0"/>
              <a:t>Wat</a:t>
            </a:r>
            <a:r>
              <a:rPr lang="en-US" dirty="0" smtClean="0"/>
              <a:t> doe je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incidenten</a:t>
            </a:r>
            <a:r>
              <a:rPr lang="en-US" dirty="0" smtClean="0"/>
              <a:t>?</a:t>
            </a:r>
          </a:p>
          <a:p>
            <a:pPr marL="195253" indent="-195253" eaLnBrk="1" hangingPunct="1">
              <a:defRPr/>
            </a:pP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748" y="4036568"/>
            <a:ext cx="3374393" cy="167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9477" y="4036568"/>
            <a:ext cx="3290991" cy="167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200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el 1"/>
          <p:cNvSpPr>
            <a:spLocks noGrp="1"/>
          </p:cNvSpPr>
          <p:nvPr>
            <p:ph type="title"/>
          </p:nvPr>
        </p:nvSpPr>
        <p:spPr>
          <a:xfrm>
            <a:off x="917526" y="457647"/>
            <a:ext cx="7159377" cy="895498"/>
          </a:xfrm>
        </p:spPr>
        <p:txBody>
          <a:bodyPr/>
          <a:lstStyle/>
          <a:p>
            <a:pPr eaLnBrk="1" hangingPunct="1"/>
            <a:r>
              <a:rPr lang="nl-NL" sz="3400" dirty="0" err="1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Riscio</a:t>
            </a:r>
            <a:r>
              <a:rPr lang="nl-NL" sz="3400" dirty="0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 op incidenten</a:t>
            </a:r>
          </a:p>
        </p:txBody>
      </p:sp>
      <p:sp>
        <p:nvSpPr>
          <p:cNvPr id="55297" name="Rectangle 1"/>
          <p:cNvSpPr>
            <a:spLocks noGrp="1" noChangeArrowheads="1"/>
          </p:cNvSpPr>
          <p:nvPr>
            <p:ph idx="1"/>
          </p:nvPr>
        </p:nvSpPr>
        <p:spPr>
          <a:xfrm>
            <a:off x="925339" y="1828354"/>
            <a:ext cx="7139285" cy="4132178"/>
          </a:xfrm>
        </p:spPr>
        <p:txBody>
          <a:bodyPr/>
          <a:lstStyle/>
          <a:p>
            <a:pPr marL="401822" indent="-214305" eaLnBrk="1" hangingPunct="1">
              <a:buFont typeface="Wingdings" charset="0"/>
              <a:buChar char="•"/>
              <a:defRPr/>
            </a:pPr>
            <a:endParaRPr lang="en-US" dirty="0"/>
          </a:p>
          <a:p>
            <a:pPr marL="187517" indent="0" eaLnBrk="1" hangingPunct="1">
              <a:spcBef>
                <a:spcPts val="510"/>
              </a:spcBef>
              <a:buNone/>
              <a:defRPr/>
            </a:pPr>
            <a:r>
              <a:rPr lang="en-US" sz="2500" dirty="0" err="1"/>
              <a:t>Jouw</a:t>
            </a:r>
            <a:r>
              <a:rPr lang="en-US" sz="2500" dirty="0"/>
              <a:t> </a:t>
            </a:r>
            <a:r>
              <a:rPr lang="en-US" sz="2500" dirty="0" err="1"/>
              <a:t>risico</a:t>
            </a:r>
            <a:r>
              <a:rPr lang="en-US" sz="2500" dirty="0"/>
              <a:t> </a:t>
            </a:r>
            <a:r>
              <a:rPr lang="en-US" sz="2500" dirty="0" err="1"/>
              <a:t>wordt</a:t>
            </a:r>
            <a:r>
              <a:rPr lang="en-US" sz="2500" dirty="0"/>
              <a:t> </a:t>
            </a:r>
            <a:r>
              <a:rPr lang="en-US" sz="2500" dirty="0" err="1"/>
              <a:t>bepaald</a:t>
            </a:r>
            <a:r>
              <a:rPr lang="en-US" sz="2500" dirty="0"/>
              <a:t> door</a:t>
            </a:r>
          </a:p>
          <a:p>
            <a:pPr marL="187517" indent="0" eaLnBrk="1" hangingPunct="1">
              <a:spcBef>
                <a:spcPts val="510"/>
              </a:spcBef>
              <a:buNone/>
              <a:defRPr/>
            </a:pPr>
            <a:endParaRPr lang="en-US" sz="2500" u="sng" dirty="0">
              <a:solidFill>
                <a:srgbClr val="A40800"/>
              </a:solidFill>
            </a:endParaRPr>
          </a:p>
          <a:p>
            <a:pPr marL="187517" indent="0" eaLnBrk="1" hangingPunct="1">
              <a:spcBef>
                <a:spcPts val="2461"/>
              </a:spcBef>
              <a:buNone/>
              <a:defRPr/>
            </a:pPr>
            <a:endParaRPr lang="en-US" dirty="0" smtClean="0"/>
          </a:p>
          <a:p>
            <a:pPr marL="187517" indent="0" eaLnBrk="1" hangingPunct="1">
              <a:spcBef>
                <a:spcPts val="2461"/>
              </a:spcBef>
              <a:buNone/>
              <a:defRPr/>
            </a:pPr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jouw</a:t>
            </a:r>
            <a:r>
              <a:rPr lang="en-US" dirty="0" smtClean="0"/>
              <a:t> </a:t>
            </a:r>
            <a:r>
              <a:rPr lang="en-US" dirty="0" err="1" smtClean="0"/>
              <a:t>mogelijkheden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het </a:t>
            </a:r>
            <a:r>
              <a:rPr lang="en-US" dirty="0" err="1" smtClean="0"/>
              <a:t>gevaar</a:t>
            </a:r>
            <a:r>
              <a:rPr lang="en-US" dirty="0" smtClean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wenden</a:t>
            </a:r>
            <a:r>
              <a:rPr lang="en-US" dirty="0"/>
              <a:t> </a:t>
            </a:r>
            <a:r>
              <a:rPr lang="en-US" dirty="0" err="1"/>
              <a:t>onvoldoende</a:t>
            </a:r>
            <a:r>
              <a:rPr lang="en-US" dirty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, </a:t>
            </a:r>
            <a:r>
              <a:rPr lang="en-US" dirty="0" err="1" smtClean="0"/>
              <a:t>neemt</a:t>
            </a:r>
            <a:r>
              <a:rPr lang="en-US" dirty="0" smtClean="0"/>
              <a:t> de </a:t>
            </a:r>
            <a:r>
              <a:rPr lang="en-US" dirty="0" err="1" smtClean="0"/>
              <a:t>kans</a:t>
            </a:r>
            <a:r>
              <a:rPr lang="en-US" dirty="0" smtClean="0"/>
              <a:t> op </a:t>
            </a:r>
            <a:r>
              <a:rPr lang="en-US" dirty="0" err="1" smtClean="0"/>
              <a:t>een</a:t>
            </a:r>
            <a:r>
              <a:rPr lang="en-US" dirty="0" smtClean="0"/>
              <a:t> incident toe.</a:t>
            </a:r>
          </a:p>
          <a:p>
            <a:pPr marL="187517" indent="0" eaLnBrk="1" hangingPunct="1">
              <a:spcBef>
                <a:spcPts val="2461"/>
              </a:spcBef>
              <a:buNone/>
              <a:defRPr/>
            </a:pPr>
            <a:r>
              <a:rPr lang="en-US" b="1" dirty="0" err="1" smtClean="0"/>
              <a:t>Persoonlijke</a:t>
            </a:r>
            <a:r>
              <a:rPr lang="en-US" b="1" dirty="0" smtClean="0"/>
              <a:t> </a:t>
            </a:r>
            <a:r>
              <a:rPr lang="en-US" b="1" dirty="0" err="1" smtClean="0"/>
              <a:t>aktie</a:t>
            </a:r>
            <a:r>
              <a:rPr lang="en-US" dirty="0" smtClean="0"/>
              <a:t>: </a:t>
            </a:r>
            <a:r>
              <a:rPr lang="en-US" dirty="0" err="1" smtClean="0"/>
              <a:t>Onderzoek</a:t>
            </a:r>
            <a:r>
              <a:rPr lang="en-US" dirty="0" smtClean="0"/>
              <a:t> hoe</a:t>
            </a:r>
            <a:r>
              <a:rPr lang="en-US" b="1" dirty="0" smtClean="0"/>
              <a:t> </a:t>
            </a:r>
            <a:r>
              <a:rPr lang="en-US" dirty="0" err="1" smtClean="0"/>
              <a:t>incidenten</a:t>
            </a:r>
            <a:r>
              <a:rPr lang="en-US" dirty="0" smtClean="0"/>
              <a:t> </a:t>
            </a:r>
            <a:r>
              <a:rPr lang="en-US" dirty="0" err="1" smtClean="0"/>
              <a:t>normaliter</a:t>
            </a:r>
            <a:r>
              <a:rPr lang="en-US" dirty="0" smtClean="0"/>
              <a:t> </a:t>
            </a:r>
            <a:r>
              <a:rPr lang="en-US" dirty="0" err="1" smtClean="0"/>
              <a:t>plaatsvinden</a:t>
            </a:r>
            <a:r>
              <a:rPr lang="en-US" dirty="0" smtClean="0"/>
              <a:t> en hoe </a:t>
            </a:r>
            <a:r>
              <a:rPr lang="en-US" dirty="0" err="1" smtClean="0"/>
              <a:t>jij</a:t>
            </a:r>
            <a:r>
              <a:rPr lang="en-US" dirty="0" smtClean="0"/>
              <a:t> je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voorbereiden</a:t>
            </a:r>
            <a:r>
              <a:rPr lang="en-US" dirty="0" smtClean="0"/>
              <a:t>.</a:t>
            </a:r>
            <a:endParaRPr lang="en-US" b="1" dirty="0"/>
          </a:p>
          <a:p>
            <a:pPr marL="401822" indent="-214305" eaLnBrk="1" hangingPunct="1">
              <a:spcBef>
                <a:spcPts val="2461"/>
              </a:spcBef>
              <a:defRPr/>
            </a:pPr>
            <a:endParaRPr lang="en-US" sz="2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135" y="1010672"/>
            <a:ext cx="3139099" cy="30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23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el 1"/>
          <p:cNvSpPr>
            <a:spLocks noGrp="1"/>
          </p:cNvSpPr>
          <p:nvPr>
            <p:ph type="title"/>
          </p:nvPr>
        </p:nvSpPr>
        <p:spPr>
          <a:xfrm>
            <a:off x="917526" y="457647"/>
            <a:ext cx="7654294" cy="844867"/>
          </a:xfrm>
        </p:spPr>
        <p:txBody>
          <a:bodyPr/>
          <a:lstStyle/>
          <a:p>
            <a:pPr eaLnBrk="1" hangingPunct="1"/>
            <a:r>
              <a:rPr lang="en-GB" sz="3400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Focus op Veiligheid</a:t>
            </a:r>
            <a:endParaRPr lang="nl-NL" sz="3400" dirty="0">
              <a:solidFill>
                <a:schemeClr val="bg2">
                  <a:lumMod val="75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0177" name="Rectangle 1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29803" indent="0" eaLnBrk="1" hangingPunct="1">
              <a:lnSpc>
                <a:spcPct val="110000"/>
              </a:lnSpc>
              <a:buNone/>
              <a:defRPr/>
            </a:pPr>
            <a:r>
              <a:rPr lang="nl-NL" b="1" dirty="0" smtClean="0"/>
              <a:t>WAT </a:t>
            </a:r>
            <a:r>
              <a:rPr lang="nl-NL" dirty="0" smtClean="0"/>
              <a:t>zou </a:t>
            </a:r>
            <a:r>
              <a:rPr lang="nl-NL" u="sng" dirty="0" smtClean="0"/>
              <a:t>jou</a:t>
            </a:r>
            <a:r>
              <a:rPr lang="nl-NL" dirty="0" smtClean="0"/>
              <a:t> tot een doelwit maken?</a:t>
            </a:r>
          </a:p>
          <a:p>
            <a:pPr marL="429803" indent="0" eaLnBrk="1" hangingPunct="1">
              <a:lnSpc>
                <a:spcPct val="110000"/>
              </a:lnSpc>
              <a:buNone/>
              <a:defRPr/>
            </a:pPr>
            <a:endParaRPr lang="nl-NL" dirty="0" smtClean="0"/>
          </a:p>
          <a:p>
            <a:pPr marL="429803" indent="0" eaLnBrk="1" hangingPunct="1">
              <a:lnSpc>
                <a:spcPct val="110000"/>
              </a:lnSpc>
              <a:buNone/>
              <a:defRPr/>
            </a:pPr>
            <a:r>
              <a:rPr lang="nl-NL" b="1" dirty="0" smtClean="0"/>
              <a:t>WIE </a:t>
            </a:r>
            <a:r>
              <a:rPr lang="nl-NL" dirty="0" smtClean="0"/>
              <a:t>zou jou schade willen toebrengen?</a:t>
            </a:r>
          </a:p>
          <a:p>
            <a:pPr marL="429803" indent="0" eaLnBrk="1" hangingPunct="1">
              <a:lnSpc>
                <a:spcPct val="110000"/>
              </a:lnSpc>
              <a:buNone/>
              <a:defRPr/>
            </a:pPr>
            <a:endParaRPr lang="nl-NL" dirty="0" smtClean="0"/>
          </a:p>
          <a:p>
            <a:pPr marL="429803" indent="0" eaLnBrk="1" hangingPunct="1">
              <a:lnSpc>
                <a:spcPct val="110000"/>
              </a:lnSpc>
              <a:buNone/>
              <a:defRPr/>
            </a:pPr>
            <a:r>
              <a:rPr lang="nl-NL" dirty="0" smtClean="0"/>
              <a:t>Aan </a:t>
            </a:r>
            <a:r>
              <a:rPr lang="nl-NL" b="1" dirty="0" smtClean="0"/>
              <a:t>WELKE </a:t>
            </a:r>
            <a:r>
              <a:rPr lang="nl-NL" dirty="0" smtClean="0"/>
              <a:t>gevaren/bedreigingen/risico</a:t>
            </a:r>
            <a:r>
              <a:rPr lang="nl-NL" altLang="ja-JP" dirty="0" smtClean="0">
                <a:latin typeface="Arial"/>
              </a:rPr>
              <a:t>’</a:t>
            </a:r>
            <a:r>
              <a:rPr lang="nl-NL" dirty="0" smtClean="0"/>
              <a:t>s sta je aan bloot?</a:t>
            </a:r>
          </a:p>
          <a:p>
            <a:pPr marL="429803" indent="0" eaLnBrk="1" hangingPunct="1">
              <a:lnSpc>
                <a:spcPct val="110000"/>
              </a:lnSpc>
              <a:buNone/>
              <a:defRPr/>
            </a:pPr>
            <a:endParaRPr lang="nl-NL" b="1" dirty="0" smtClean="0"/>
          </a:p>
          <a:p>
            <a:pPr marL="429803" indent="0" eaLnBrk="1" hangingPunct="1">
              <a:lnSpc>
                <a:spcPct val="110000"/>
              </a:lnSpc>
              <a:buNone/>
              <a:defRPr/>
            </a:pPr>
            <a:r>
              <a:rPr lang="nl-NL" b="1" dirty="0" smtClean="0"/>
              <a:t>HOE </a:t>
            </a:r>
            <a:r>
              <a:rPr lang="nl-NL" dirty="0" smtClean="0"/>
              <a:t>zou een incident kunnen plaats vinden?</a:t>
            </a:r>
          </a:p>
          <a:p>
            <a:pPr marL="625056" indent="-195253" eaLnBrk="1" hangingPunct="1">
              <a:lnSpc>
                <a:spcPct val="110000"/>
              </a:lnSpc>
              <a:defRPr/>
            </a:pPr>
            <a:endParaRPr lang="nl-NL" dirty="0" smtClean="0"/>
          </a:p>
          <a:p>
            <a:pPr marL="429803" indent="0" eaLnBrk="1" hangingPunct="1">
              <a:lnSpc>
                <a:spcPct val="110000"/>
              </a:lnSpc>
              <a:buNone/>
              <a:defRPr/>
            </a:pPr>
            <a:r>
              <a:rPr lang="nl-NL" i="1" dirty="0" smtClean="0"/>
              <a:t>Resultaat: passende voorbereiding!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4124136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el 1"/>
          <p:cNvSpPr>
            <a:spLocks noGrp="1"/>
          </p:cNvSpPr>
          <p:nvPr>
            <p:ph type="title"/>
          </p:nvPr>
        </p:nvSpPr>
        <p:spPr>
          <a:xfrm>
            <a:off x="917526" y="412353"/>
            <a:ext cx="8226475" cy="1244576"/>
          </a:xfrm>
        </p:spPr>
        <p:txBody>
          <a:bodyPr/>
          <a:lstStyle/>
          <a:p>
            <a:pPr marL="27905" eaLnBrk="1" hangingPunct="1">
              <a:lnSpc>
                <a:spcPct val="120000"/>
              </a:lnSpc>
              <a:tabLst>
                <a:tab pos="491115" algn="l"/>
                <a:tab pos="2777034" algn="ctr"/>
                <a:tab pos="5527280" algn="r"/>
              </a:tabLst>
            </a:pPr>
            <a:r>
              <a:rPr lang="nl-NL" sz="2500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Reisadviezen</a:t>
            </a:r>
            <a:r>
              <a:rPr lang="nl-NL" sz="250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, Ministerie </a:t>
            </a:r>
            <a:r>
              <a:rPr lang="nl-NL" sz="2500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van Buitenlandse Zaken</a:t>
            </a:r>
            <a:r>
              <a:rPr lang="nl-NL" sz="2500" dirty="0">
                <a:latin typeface="+mn-lt"/>
                <a:ea typeface="ＭＳ Ｐゴシック" charset="0"/>
                <a:cs typeface="ＭＳ Ｐゴシック" charset="0"/>
              </a:rPr>
              <a:t/>
            </a:r>
            <a:br>
              <a:rPr lang="nl-NL" sz="250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500" u="sng" dirty="0">
                <a:solidFill>
                  <a:srgbClr val="3366FF"/>
                </a:solidFill>
                <a:latin typeface="+mn-lt"/>
                <a:ea typeface="ＭＳ Ｐゴシック" charset="0"/>
                <a:cs typeface="Gill Sans" charset="0"/>
                <a:hlinkClick r:id="rId3"/>
              </a:rPr>
              <a:t>www.rijksoverheid.nl/onderwerpen/reisadviezen</a:t>
            </a:r>
            <a:endParaRPr lang="en-US" sz="2500" u="sng" dirty="0">
              <a:solidFill>
                <a:srgbClr val="3366FF"/>
              </a:solidFill>
              <a:latin typeface="+mn-lt"/>
              <a:ea typeface="ＭＳ Ｐゴシック" charset="0"/>
              <a:cs typeface="Gill Sans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825334" y="5049180"/>
            <a:ext cx="3351874" cy="124986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>
              <a:spcBef>
                <a:spcPts val="316"/>
              </a:spcBef>
              <a:defRPr/>
            </a:pPr>
            <a:r>
              <a:rPr lang="en-US" b="1" i="1" dirty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Let op: </a:t>
            </a:r>
          </a:p>
          <a:p>
            <a:pPr>
              <a:spcBef>
                <a:spcPts val="316"/>
              </a:spcBef>
              <a:defRPr/>
            </a:pPr>
            <a:r>
              <a:rPr lang="en-US" i="1" dirty="0" err="1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S</a:t>
            </a:r>
            <a:r>
              <a:rPr lang="en-US" i="1" dirty="0" err="1" smtClean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oms</a:t>
            </a:r>
            <a:r>
              <a:rPr lang="en-US" i="1" dirty="0" smtClean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lokaal</a:t>
            </a:r>
            <a:r>
              <a:rPr lang="en-US" i="1" dirty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hoger</a:t>
            </a:r>
            <a:r>
              <a:rPr lang="en-US" i="1" dirty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risico</a:t>
            </a:r>
            <a:r>
              <a:rPr lang="en-US" i="1" dirty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, </a:t>
            </a:r>
          </a:p>
          <a:p>
            <a:pPr>
              <a:spcBef>
                <a:spcPts val="316"/>
              </a:spcBef>
              <a:defRPr/>
            </a:pPr>
            <a:r>
              <a:rPr lang="en-US" i="1" dirty="0" err="1" smtClean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Snelle</a:t>
            </a:r>
            <a:r>
              <a:rPr lang="en-US" i="1" dirty="0" smtClean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a typeface="ＭＳ Ｐゴシック" charset="0"/>
                <a:cs typeface="Gill Sans" charset="0"/>
                <a:sym typeface="Gill Sans" charset="0"/>
              </a:rPr>
              <a:t>veranderingen</a:t>
            </a:r>
            <a:r>
              <a:rPr lang="en-US" sz="2000" i="1" dirty="0">
                <a:ea typeface="ＭＳ Ｐゴシック" charset="0"/>
                <a:cs typeface="Gill Sans" charset="0"/>
                <a:sym typeface="Gill Sans" charset="0"/>
              </a:rPr>
              <a:t>.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239534"/>
              </p:ext>
            </p:extLst>
          </p:nvPr>
        </p:nvGraphicFramePr>
        <p:xfrm>
          <a:off x="926595" y="2517649"/>
          <a:ext cx="6096001" cy="184213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13874"/>
                <a:gridCol w="4982127"/>
              </a:tblGrid>
              <a:tr h="450056">
                <a:tc>
                  <a:txBody>
                    <a:bodyPr/>
                    <a:lstStyle/>
                    <a:p>
                      <a:r>
                        <a:rPr lang="nl-NL" sz="1300" b="1" dirty="0" smtClean="0"/>
                        <a:t>Groen:</a:t>
                      </a:r>
                      <a:endParaRPr lang="nl-NL" sz="1300" b="1" dirty="0"/>
                    </a:p>
                  </a:txBody>
                  <a:tcPr marL="64294" marR="64294" marT="32147" marB="32147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300" b="0" dirty="0" smtClean="0"/>
                        <a:t>Geen bijzondere veiligheidsrisico’s</a:t>
                      </a:r>
                    </a:p>
                    <a:p>
                      <a:r>
                        <a:rPr lang="nl-NL" sz="1300" b="0" dirty="0" smtClean="0"/>
                        <a:t>Wees alert!</a:t>
                      </a:r>
                      <a:endParaRPr lang="nl-NL" sz="1300" b="0" dirty="0"/>
                    </a:p>
                  </a:txBody>
                  <a:tcPr marL="64294" marR="64294" marT="32147" marB="32147">
                    <a:solidFill>
                      <a:srgbClr val="00FF00"/>
                    </a:solidFill>
                  </a:tcPr>
                </a:tc>
              </a:tr>
              <a:tr h="450056">
                <a:tc>
                  <a:txBody>
                    <a:bodyPr/>
                    <a:lstStyle/>
                    <a:p>
                      <a:r>
                        <a:rPr lang="nl-NL" sz="1300" b="1" dirty="0" smtClean="0"/>
                        <a:t>Geel</a:t>
                      </a:r>
                      <a:endParaRPr lang="nl-NL" sz="1300" b="1" dirty="0"/>
                    </a:p>
                  </a:txBody>
                  <a:tcPr marL="64294" marR="64294" marT="32147" marB="32147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300" b="0" dirty="0" smtClean="0"/>
                        <a:t>Er zijn</a:t>
                      </a:r>
                      <a:r>
                        <a:rPr lang="nl-NL" sz="1300" b="0" baseline="0" dirty="0" smtClean="0"/>
                        <a:t> veiligheidsrisico’s</a:t>
                      </a:r>
                    </a:p>
                    <a:p>
                      <a:r>
                        <a:rPr lang="nl-NL" sz="1300" b="0" baseline="0" dirty="0" smtClean="0"/>
                        <a:t>Maak een reisveiligheidsplan</a:t>
                      </a:r>
                      <a:endParaRPr lang="nl-NL" sz="1300" b="0" dirty="0"/>
                    </a:p>
                  </a:txBody>
                  <a:tcPr marL="64294" marR="64294" marT="32147" marB="32147">
                    <a:solidFill>
                      <a:srgbClr val="FFFF00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r>
                        <a:rPr lang="nl-NL" sz="1300" b="1" dirty="0" smtClean="0"/>
                        <a:t>Oranje</a:t>
                      </a:r>
                      <a:endParaRPr lang="nl-NL" sz="1300" b="1" dirty="0"/>
                    </a:p>
                  </a:txBody>
                  <a:tcPr marL="64294" marR="64294" marT="32147" marB="32147">
                    <a:solidFill>
                      <a:srgbClr val="FF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300" b="0" dirty="0" smtClean="0"/>
                        <a:t>Alleen noodzakelijke reizen.</a:t>
                      </a:r>
                      <a:r>
                        <a:rPr lang="nl-NL" sz="1300" b="0" baseline="0" dirty="0" smtClean="0"/>
                        <a:t> </a:t>
                      </a:r>
                    </a:p>
                    <a:p>
                      <a:r>
                        <a:rPr lang="nl-NL" sz="1300" b="0" baseline="0" dirty="0" smtClean="0"/>
                        <a:t>Overleg met IV noodzakelijk</a:t>
                      </a:r>
                    </a:p>
                    <a:p>
                      <a:r>
                        <a:rPr lang="nl-NL" sz="1300" b="0" baseline="0" dirty="0" smtClean="0"/>
                        <a:t>Indien akkoord, maak een reisveiligheidsplan</a:t>
                      </a:r>
                      <a:endParaRPr lang="nl-NL" sz="1300" b="0" dirty="0"/>
                    </a:p>
                  </a:txBody>
                  <a:tcPr marL="64294" marR="64294" marT="32147" marB="32147">
                    <a:solidFill>
                      <a:srgbClr val="FF8000"/>
                    </a:solidFill>
                  </a:tcPr>
                </a:tc>
              </a:tr>
              <a:tr h="260747">
                <a:tc>
                  <a:txBody>
                    <a:bodyPr/>
                    <a:lstStyle/>
                    <a:p>
                      <a:r>
                        <a:rPr lang="nl-NL" sz="1300" b="1" dirty="0" smtClean="0"/>
                        <a:t>Rood</a:t>
                      </a:r>
                      <a:endParaRPr lang="nl-NL" sz="1300" b="1" dirty="0"/>
                    </a:p>
                  </a:txBody>
                  <a:tcPr marL="64294" marR="64294" marT="32147" marB="32147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300" b="0" dirty="0" smtClean="0"/>
                        <a:t>Niet reizen!</a:t>
                      </a:r>
                      <a:endParaRPr lang="nl-NL" sz="1300" b="0" dirty="0"/>
                    </a:p>
                  </a:txBody>
                  <a:tcPr marL="64294" marR="64294" marT="32147" marB="32147">
                    <a:solidFill>
                      <a:srgbClr val="FF33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74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Voorbeelden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911"/>
            <a:ext cx="4557023" cy="6092630"/>
          </a:xfrm>
          <a:prstGeom prst="rect">
            <a:avLst/>
          </a:prstGeom>
        </p:spPr>
      </p:pic>
      <p:pic>
        <p:nvPicPr>
          <p:cNvPr id="1026" name="Picture 2" descr="Kaartje bij reisadvies Brazilië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8" y="1606298"/>
            <a:ext cx="4303603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2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el 1"/>
          <p:cNvSpPr>
            <a:spLocks noGrp="1"/>
          </p:cNvSpPr>
          <p:nvPr>
            <p:ph type="title"/>
          </p:nvPr>
        </p:nvSpPr>
        <p:spPr>
          <a:xfrm>
            <a:off x="917526" y="457647"/>
            <a:ext cx="7159377" cy="794237"/>
          </a:xfrm>
        </p:spPr>
        <p:txBody>
          <a:bodyPr/>
          <a:lstStyle/>
          <a:p>
            <a:pPr eaLnBrk="1" hangingPunct="1"/>
            <a:r>
              <a:rPr lang="nl-NL" b="1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Incidenten en near misses</a:t>
            </a:r>
          </a:p>
        </p:txBody>
      </p:sp>
      <p:sp>
        <p:nvSpPr>
          <p:cNvPr id="132098" name="Rectangle 1"/>
          <p:cNvSpPr>
            <a:spLocks noGrp="1" noChangeArrowheads="1"/>
          </p:cNvSpPr>
          <p:nvPr>
            <p:ph idx="1"/>
          </p:nvPr>
        </p:nvSpPr>
        <p:spPr>
          <a:xfrm>
            <a:off x="925339" y="1878984"/>
            <a:ext cx="7139285" cy="3879025"/>
          </a:xfrm>
        </p:spPr>
        <p:txBody>
          <a:bodyPr/>
          <a:lstStyle/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Afrika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vermissing</a:t>
            </a:r>
            <a:endParaRPr lang="en-US" sz="2000" dirty="0" smtClean="0">
              <a:latin typeface="Calibri"/>
              <a:ea typeface="ＭＳ Ｐゴシック" charset="0"/>
              <a:cs typeface="Calibri"/>
            </a:endParaRP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Afrika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prikincident</a:t>
            </a:r>
            <a:endParaRPr lang="en-US" sz="2000" dirty="0" smtClean="0">
              <a:latin typeface="Calibri"/>
              <a:ea typeface="ＭＳ Ｐゴシック" charset="0"/>
              <a:cs typeface="Calibri"/>
            </a:endParaRP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Botswana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, 3 </a:t>
            </a:r>
            <a:r>
              <a:rPr lang="en-US" sz="2000" dirty="0" err="1">
                <a:latin typeface="Calibri"/>
                <a:ea typeface="ＭＳ Ｐゴシック" charset="0"/>
                <a:cs typeface="Calibri"/>
              </a:rPr>
              <a:t>studenten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dirty="0" err="1">
                <a:latin typeface="Calibri"/>
                <a:ea typeface="ＭＳ Ｐゴシック" charset="0"/>
                <a:cs typeface="Calibri"/>
              </a:rPr>
              <a:t>overvallen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 in auto</a:t>
            </a: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>
                <a:latin typeface="Calibri"/>
                <a:ea typeface="ＭＳ Ｐゴシック" charset="0"/>
                <a:cs typeface="Calibri"/>
              </a:rPr>
              <a:t>Somaliland, </a:t>
            </a:r>
            <a:r>
              <a:rPr lang="en-US" sz="2000" dirty="0" err="1">
                <a:latin typeface="Calibri"/>
                <a:ea typeface="ＭＳ Ｐゴシック" charset="0"/>
                <a:cs typeface="Calibri"/>
              </a:rPr>
              <a:t>liften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 in </a:t>
            </a:r>
            <a:r>
              <a:rPr lang="en-US" sz="2000" dirty="0" err="1">
                <a:latin typeface="Calibri"/>
                <a:ea typeface="ＭＳ Ｐゴシック" charset="0"/>
                <a:cs typeface="Calibri"/>
              </a:rPr>
              <a:t>gevaarlijk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dirty="0" err="1">
                <a:latin typeface="Calibri"/>
                <a:ea typeface="ＭＳ Ｐゴシック" charset="0"/>
                <a:cs typeface="Calibri"/>
              </a:rPr>
              <a:t>gebied</a:t>
            </a:r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>
                <a:latin typeface="Calibri"/>
                <a:ea typeface="ＭＳ Ｐゴシック" charset="0"/>
                <a:cs typeface="Calibri"/>
              </a:rPr>
              <a:t>Mozambique ,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medische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evacuatie</a:t>
            </a:r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Singapore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, student in </a:t>
            </a:r>
            <a:r>
              <a:rPr lang="en-US" sz="2000" dirty="0" err="1">
                <a:latin typeface="Calibri"/>
                <a:ea typeface="ＭＳ Ｐゴシック" charset="0"/>
                <a:cs typeface="Calibri"/>
              </a:rPr>
              <a:t>nachtclub</a:t>
            </a:r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>
                <a:latin typeface="Calibri"/>
                <a:ea typeface="ＭＳ Ｐゴシック" charset="0"/>
                <a:cs typeface="Calibri"/>
              </a:rPr>
              <a:t>Mozambique, </a:t>
            </a:r>
            <a:r>
              <a:rPr lang="en-US" sz="2000" dirty="0" err="1">
                <a:latin typeface="Calibri"/>
                <a:ea typeface="ＭＳ Ｐゴシック" charset="0"/>
                <a:cs typeface="Calibri"/>
              </a:rPr>
              <a:t>gewapende</a:t>
            </a:r>
            <a:r>
              <a:rPr lang="en-US" sz="2000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overval</a:t>
            </a:r>
            <a:endParaRPr lang="en-US" sz="2000" dirty="0" smtClean="0">
              <a:latin typeface="Calibri"/>
              <a:ea typeface="ＭＳ Ｐゴシック" charset="0"/>
              <a:cs typeface="Calibri"/>
            </a:endParaRP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Mozambique,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schietincident</a:t>
            </a:r>
            <a:endParaRPr lang="en-US" sz="2000" dirty="0">
              <a:latin typeface="Calibri"/>
              <a:ea typeface="ＭＳ Ｐゴシック" charset="0"/>
              <a:cs typeface="Calibri"/>
            </a:endParaRP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>
                <a:latin typeface="Calibri"/>
                <a:ea typeface="ＭＳ Ｐゴシック" charset="0"/>
                <a:cs typeface="Calibri"/>
              </a:rPr>
              <a:t>Japan, tsunami en reactor 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Fukushima</a:t>
            </a: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Kenia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gebouw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stort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 in</a:t>
            </a: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Zweden</a:t>
            </a: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, </a:t>
            </a:r>
            <a:r>
              <a:rPr lang="en-US" sz="2000" dirty="0" err="1" smtClean="0">
                <a:latin typeface="Calibri"/>
                <a:ea typeface="ＭＳ Ｐゴシック" charset="0"/>
                <a:cs typeface="Calibri"/>
              </a:rPr>
              <a:t>steekpartij</a:t>
            </a:r>
            <a:endParaRPr lang="en-US" sz="2000" dirty="0" smtClean="0">
              <a:latin typeface="Calibri"/>
              <a:ea typeface="ＭＳ Ｐゴシック" charset="0"/>
              <a:cs typeface="Calibri"/>
            </a:endParaRPr>
          </a:p>
          <a:p>
            <a:pPr marL="687561" indent="-321457" eaLnBrk="1" hangingPunct="1">
              <a:lnSpc>
                <a:spcPct val="110000"/>
              </a:lnSpc>
            </a:pPr>
            <a:r>
              <a:rPr lang="en-US" sz="2000" dirty="0" smtClean="0">
                <a:latin typeface="Calibri"/>
                <a:ea typeface="ＭＳ Ｐゴシック" charset="0"/>
                <a:cs typeface="Calibri"/>
              </a:rPr>
              <a:t>USA: joyriding</a:t>
            </a:r>
            <a:endParaRPr lang="en-US" sz="2000" dirty="0"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0066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NL" b="1" dirty="0">
                <a:solidFill>
                  <a:srgbClr val="0070C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TIPS EN </a:t>
            </a:r>
            <a:r>
              <a:rPr lang="nl-NL" b="1" dirty="0" smtClean="0">
                <a:solidFill>
                  <a:srgbClr val="0070C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TRUCS</a:t>
            </a:r>
            <a:br>
              <a:rPr lang="nl-NL" b="1" dirty="0" smtClean="0">
                <a:solidFill>
                  <a:srgbClr val="0070C0"/>
                </a:solidFill>
                <a:latin typeface="Bookman Old Style" charset="0"/>
                <a:ea typeface="ＭＳ Ｐゴシック" charset="0"/>
                <a:cs typeface="ＭＳ Ｐゴシック" charset="0"/>
              </a:rPr>
            </a:br>
            <a:r>
              <a:rPr lang="nl-NL" b="1" dirty="0" smtClean="0">
                <a:solidFill>
                  <a:srgbClr val="0070C0"/>
                </a:solidFill>
                <a:latin typeface="Bookman Old Style" charset="0"/>
                <a:ea typeface="ＭＳ Ｐゴシック" charset="0"/>
                <a:cs typeface="ＭＳ Ｐゴシック" charset="0"/>
              </a:rPr>
              <a:t>Ook voor je vrije tijd</a:t>
            </a:r>
            <a:r>
              <a:rPr lang="nl-NL" dirty="0" smtClean="0">
                <a:latin typeface="Bookman Old Style" charset="0"/>
                <a:ea typeface="ＭＳ Ｐゴシック" charset="0"/>
                <a:cs typeface="ＭＳ Ｐゴシック" charset="0"/>
              </a:rPr>
              <a:t>!</a:t>
            </a:r>
            <a:endParaRPr lang="nl-NL" dirty="0">
              <a:latin typeface="Bookman Old Sty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4" name="Rectangle 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625056"/>
            <a:r>
              <a:rPr lang="en-US" sz="2200" dirty="0" err="1">
                <a:ea typeface="ＭＳ Ｐゴシック" charset="0"/>
                <a:cs typeface="ＭＳ Ｐゴシック" charset="0"/>
              </a:rPr>
              <a:t>Wat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je </a:t>
            </a:r>
            <a:r>
              <a:rPr lang="en-US" sz="2200" dirty="0" err="1">
                <a:ea typeface="ＭＳ Ｐゴシック" charset="0"/>
                <a:cs typeface="ＭＳ Ｐゴシック" charset="0"/>
              </a:rPr>
              <a:t>beter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  <a:cs typeface="ＭＳ Ｐゴシック" charset="0"/>
              </a:rPr>
              <a:t>wel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en </a:t>
            </a:r>
            <a:r>
              <a:rPr lang="en-US" sz="2200" dirty="0" err="1">
                <a:ea typeface="ＭＳ Ｐゴシック" charset="0"/>
                <a:cs typeface="ＭＳ Ｐゴシック" charset="0"/>
              </a:rPr>
              <a:t>niet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  <a:cs typeface="ＭＳ Ｐゴシック" charset="0"/>
              </a:rPr>
              <a:t>kunt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  <a:cs typeface="ＭＳ Ｐゴシック" charset="0"/>
              </a:rPr>
              <a:t>doen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  <a:cs typeface="ＭＳ Ｐゴシック" charset="0"/>
              </a:rPr>
              <a:t>bij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  <a:cs typeface="ＭＳ Ｐゴシック" charset="0"/>
              </a:rPr>
              <a:t>specifieke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ea typeface="ＭＳ Ｐゴシック" charset="0"/>
                <a:cs typeface="ＭＳ Ｐゴシック" charset="0"/>
              </a:rPr>
              <a:t>incidenten</a:t>
            </a:r>
            <a:r>
              <a:rPr lang="en-US" sz="2200" dirty="0">
                <a:ea typeface="ＭＳ Ｐゴシック" charset="0"/>
                <a:cs typeface="ＭＳ Ｐゴシック" charset="0"/>
              </a:rPr>
              <a:t>.</a:t>
            </a:r>
            <a:endParaRPr lang="en-US" sz="25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211238" y="5454225"/>
            <a:ext cx="4800732" cy="1019027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pPr marL="223234" algn="ctr" eaLnBrk="1" hangingPunct="1">
              <a:buSzPct val="60000"/>
              <a:defRPr/>
            </a:pPr>
            <a:r>
              <a:rPr lang="en-US" sz="1400" i="1" dirty="0" err="1">
                <a:latin typeface="Tahoma" charset="0"/>
                <a:ea typeface="ＭＳ Ｐゴシック" charset="0"/>
                <a:cs typeface="ＭＳ Ｐゴシック" charset="0"/>
              </a:rPr>
              <a:t>Bedenk</a:t>
            </a:r>
            <a:r>
              <a:rPr lang="en-US" sz="1400" i="1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i="1" dirty="0" err="1">
                <a:latin typeface="Tahoma" charset="0"/>
                <a:ea typeface="ＭＳ Ｐゴシック" charset="0"/>
                <a:cs typeface="ＭＳ Ｐゴシック" charset="0"/>
              </a:rPr>
              <a:t>bij</a:t>
            </a:r>
            <a:r>
              <a:rPr lang="en-US" sz="1400" i="1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400" i="1" dirty="0" err="1">
                <a:latin typeface="Tahoma" charset="0"/>
                <a:ea typeface="ＭＳ Ｐゴシック" charset="0"/>
                <a:cs typeface="ＭＳ Ｐゴシック" charset="0"/>
              </a:rPr>
              <a:t>alles</a:t>
            </a:r>
            <a:r>
              <a:rPr lang="en-US" sz="1400" i="1" dirty="0">
                <a:latin typeface="Tahoma" charset="0"/>
                <a:ea typeface="ＭＳ Ｐゴシック" charset="0"/>
                <a:cs typeface="ＭＳ Ｐゴシック" charset="0"/>
              </a:rPr>
              <a:t>:</a:t>
            </a:r>
            <a:endParaRPr lang="en-US" i="1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223234" algn="ctr" eaLnBrk="1" hangingPunct="1">
              <a:buSzPct val="60000"/>
              <a:defRPr/>
            </a:pPr>
            <a:r>
              <a:rPr lang="en-US" i="1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Je </a:t>
            </a:r>
            <a:r>
              <a:rPr lang="en-US" i="1" dirty="0" err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leven</a:t>
            </a:r>
            <a:r>
              <a:rPr lang="en-US" i="1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is het </a:t>
            </a:r>
            <a:r>
              <a:rPr lang="en-US" i="1" dirty="0" err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allerbelangrijkste</a:t>
            </a:r>
            <a:r>
              <a:rPr lang="en-US" i="1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!</a:t>
            </a:r>
          </a:p>
          <a:p>
            <a:endParaRPr lang="nl-NL" i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95"/>
          <a:stretch/>
        </p:blipFill>
        <p:spPr>
          <a:xfrm>
            <a:off x="5078306" y="-216405"/>
            <a:ext cx="3999819" cy="268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128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715283"/>
              </p:ext>
            </p:extLst>
          </p:nvPr>
        </p:nvGraphicFramePr>
        <p:xfrm>
          <a:off x="2242468" y="1459692"/>
          <a:ext cx="6532066" cy="2331524"/>
        </p:xfrm>
        <a:graphic>
          <a:graphicData uri="http://schemas.openxmlformats.org/drawingml/2006/table">
            <a:tbl>
              <a:tblPr/>
              <a:tblGrid>
                <a:gridCol w="2015501"/>
                <a:gridCol w="967583"/>
                <a:gridCol w="887245"/>
                <a:gridCol w="887246"/>
                <a:gridCol w="887245"/>
                <a:gridCol w="887246"/>
              </a:tblGrid>
              <a:tr h="348384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Catastrofaal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48384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Groot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48384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Medium</a:t>
                      </a: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33"/>
                    </a:solidFill>
                  </a:tcPr>
                </a:tc>
              </a:tr>
              <a:tr h="348384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gering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</a:tr>
              <a:tr h="348384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Zeer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gering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85795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Erg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laag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laag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medium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hoog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Erg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hoog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23" marR="35723" marT="35722" marB="35722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490" name="Rectangle 122"/>
          <p:cNvSpPr>
            <a:spLocks/>
          </p:cNvSpPr>
          <p:nvPr/>
        </p:nvSpPr>
        <p:spPr bwMode="auto">
          <a:xfrm>
            <a:off x="6319501" y="3519899"/>
            <a:ext cx="28886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Waarschijnlijkheid</a:t>
            </a:r>
            <a:endParaRPr lang="en-US" sz="2500" b="1" dirty="0">
              <a:latin typeface="+mn-lt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58491" name="Rectangle 123"/>
          <p:cNvSpPr>
            <a:spLocks/>
          </p:cNvSpPr>
          <p:nvPr/>
        </p:nvSpPr>
        <p:spPr bwMode="auto">
          <a:xfrm rot="16200000">
            <a:off x="1513805" y="1662088"/>
            <a:ext cx="1110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Impact</a:t>
            </a:r>
            <a:endParaRPr lang="en-US" sz="2500" b="1" dirty="0">
              <a:latin typeface="+mn-lt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58492" name="Rectangle 124"/>
          <p:cNvSpPr>
            <a:spLocks/>
          </p:cNvSpPr>
          <p:nvPr/>
        </p:nvSpPr>
        <p:spPr bwMode="auto">
          <a:xfrm>
            <a:off x="2242991" y="6163054"/>
            <a:ext cx="4455495" cy="40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46"/>
              </a:spcBef>
              <a:defRPr/>
            </a:pPr>
            <a:r>
              <a:rPr lang="en-US" sz="2000" i="1" dirty="0" err="1">
                <a:solidFill>
                  <a:srgbClr val="FF0000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Afweging</a:t>
            </a:r>
            <a:r>
              <a:rPr lang="en-US" sz="2000" i="1" dirty="0">
                <a:solidFill>
                  <a:srgbClr val="FF0000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: </a:t>
            </a:r>
            <a:r>
              <a:rPr lang="en-US" sz="2000" i="1" dirty="0" err="1">
                <a:solidFill>
                  <a:srgbClr val="FF0000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Wat</a:t>
            </a:r>
            <a:r>
              <a:rPr lang="en-US" sz="2000" i="1" dirty="0">
                <a:solidFill>
                  <a:srgbClr val="FF0000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vind</a:t>
            </a:r>
            <a:r>
              <a:rPr lang="en-US" sz="2000" i="1" dirty="0">
                <a:solidFill>
                  <a:srgbClr val="FF0000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 je </a:t>
            </a:r>
            <a:r>
              <a:rPr lang="en-US" sz="2000" i="1" dirty="0" err="1">
                <a:solidFill>
                  <a:srgbClr val="FF0000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aanvaardbaar</a:t>
            </a:r>
            <a:r>
              <a:rPr lang="en-US" sz="2000" i="1" dirty="0">
                <a:solidFill>
                  <a:srgbClr val="FF0000"/>
                </a:solidFill>
                <a:latin typeface="+mn-lt"/>
                <a:ea typeface="ＭＳ Ｐゴシック" charset="0"/>
                <a:cs typeface="Gill Sans" charset="0"/>
                <a:sym typeface="Gill Sans" charset="0"/>
              </a:rPr>
              <a:t>?</a:t>
            </a:r>
          </a:p>
        </p:txBody>
      </p:sp>
      <p:sp>
        <p:nvSpPr>
          <p:cNvPr id="58493" name="AutoShape 125"/>
          <p:cNvSpPr>
            <a:spLocks/>
          </p:cNvSpPr>
          <p:nvPr/>
        </p:nvSpPr>
        <p:spPr bwMode="auto">
          <a:xfrm rot="20204021">
            <a:off x="4686162" y="2132174"/>
            <a:ext cx="3542508" cy="538278"/>
          </a:xfrm>
          <a:prstGeom prst="rightArrow">
            <a:avLst>
              <a:gd name="adj1" fmla="val 49287"/>
              <a:gd name="adj2" fmla="val 53271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Risico</a:t>
            </a:r>
            <a:r>
              <a:rPr lang="en-US" sz="2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</a:t>
            </a:r>
            <a:r>
              <a:rPr lang="en-US" sz="20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stijgt</a:t>
            </a:r>
            <a:r>
              <a:rPr lang="en-US" sz="2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!</a:t>
            </a:r>
          </a:p>
        </p:txBody>
      </p:sp>
      <p:graphicFrame>
        <p:nvGraphicFramePr>
          <p:cNvPr id="7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699716"/>
              </p:ext>
            </p:extLst>
          </p:nvPr>
        </p:nvGraphicFramePr>
        <p:xfrm>
          <a:off x="2242468" y="3985989"/>
          <a:ext cx="6683871" cy="2008064"/>
        </p:xfrm>
        <a:graphic>
          <a:graphicData uri="http://schemas.openxmlformats.org/drawingml/2006/table">
            <a:tbl>
              <a:tblPr/>
              <a:tblGrid>
                <a:gridCol w="1924099"/>
                <a:gridCol w="1873465"/>
                <a:gridCol w="1316489"/>
                <a:gridCol w="810147"/>
                <a:gridCol w="759671"/>
              </a:tblGrid>
              <a:tr h="354955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Bedreiging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 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ヒラギノ角ゴ ProN W3" charset="0"/>
                        <a:cs typeface="Calibri Bold" charset="0"/>
                        <a:sym typeface="Calibri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Waarschijnlijkheid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  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ヒラギノ角ゴ ProN W3" charset="0"/>
                        <a:cs typeface="Calibri Bold" charset="0"/>
                        <a:sym typeface="Calibri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Impact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Risico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ヒラギノ角ゴ ProN W3" charset="0"/>
                        <a:cs typeface="Calibri Bold" charset="0"/>
                        <a:sym typeface="Calibri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Aktie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ヒラギノ角ゴ ProN W3" charset="0"/>
                          <a:cs typeface="Calibri Bold" charset="0"/>
                          <a:sym typeface="Calibri Bold" charset="0"/>
                        </a:rPr>
                        <a:t>!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ヒラギノ角ゴ ProN W3" charset="0"/>
                        <a:cs typeface="Calibri Bold" charset="0"/>
                        <a:sym typeface="Calibri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65001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Verkeersongeval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Medium (3)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Hoog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(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4)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ヒラギノ角ゴ ProN W3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888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Beroving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/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diefstal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Hoog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 (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4)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Medium (3)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ヒラギノ角ゴ ProN W3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888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Omkoping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Medium (3)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Medium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(3)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ヒラギノ角ゴ ProN W3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307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Sexueel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geweld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Laag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 (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2)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Hoog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(4)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ヒラギノ角ゴ ProN W3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25">
                <a:tc>
                  <a:txBody>
                    <a:bodyPr/>
                    <a:lstStyle/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Ziekte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Calibri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Hoog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(4)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Laag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(2)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68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N W3" charset="0"/>
                        <a:cs typeface="ヒラギノ角ゴ ProN W3" charset="0"/>
                        <a:sym typeface="Calibri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460" name="Titel 1"/>
          <p:cNvSpPr>
            <a:spLocks noGrp="1"/>
          </p:cNvSpPr>
          <p:nvPr>
            <p:ph type="title"/>
          </p:nvPr>
        </p:nvSpPr>
        <p:spPr>
          <a:xfrm>
            <a:off x="926455" y="290215"/>
            <a:ext cx="7746626" cy="911038"/>
          </a:xfrm>
        </p:spPr>
        <p:txBody>
          <a:bodyPr/>
          <a:lstStyle/>
          <a:p>
            <a:r>
              <a:rPr lang="nl-NL" sz="3100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Analyse: breng de risico’s in kaart</a:t>
            </a:r>
            <a:br>
              <a:rPr lang="nl-NL" sz="3100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</a:br>
            <a:r>
              <a:rPr lang="nl-NL" sz="3100" dirty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voor je bestemming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6" y="3935306"/>
            <a:ext cx="2067581" cy="20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18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9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el 1"/>
          <p:cNvSpPr>
            <a:spLocks noGrp="1"/>
          </p:cNvSpPr>
          <p:nvPr>
            <p:ph type="title"/>
          </p:nvPr>
        </p:nvSpPr>
        <p:spPr>
          <a:xfrm>
            <a:off x="917526" y="457647"/>
            <a:ext cx="8008708" cy="1244576"/>
          </a:xfrm>
        </p:spPr>
        <p:txBody>
          <a:bodyPr/>
          <a:lstStyle/>
          <a:p>
            <a:pPr eaLnBrk="1" hangingPunct="1"/>
            <a:r>
              <a:rPr lang="nl-NL" b="1" smtClean="0">
                <a:solidFill>
                  <a:srgbClr val="0070C0"/>
                </a:solidFill>
                <a:latin typeface="+mn-lt"/>
                <a:ea typeface="ＭＳ Ｐゴシック" charset="0"/>
                <a:cs typeface="ＭＳ Ｐゴシック" charset="0"/>
              </a:rPr>
              <a:t>Opdracht: Schrijf je veiligheidsplan</a:t>
            </a:r>
            <a:endParaRPr lang="nl-NL" b="1" dirty="0">
              <a:solidFill>
                <a:srgbClr val="0070C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58722" name="Rectangle 1"/>
          <p:cNvSpPr>
            <a:spLocks noGrp="1" noChangeArrowheads="1"/>
          </p:cNvSpPr>
          <p:nvPr>
            <p:ph idx="1"/>
          </p:nvPr>
        </p:nvSpPr>
        <p:spPr>
          <a:xfrm>
            <a:off x="774703" y="1150622"/>
            <a:ext cx="8252792" cy="5063063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nl-NL" sz="1700" b="1" dirty="0">
                <a:latin typeface="Tahoma" charset="0"/>
                <a:ea typeface="ＭＳ Ｐゴシック" charset="0"/>
                <a:cs typeface="ＭＳ Ｐゴシック" charset="0"/>
              </a:rPr>
              <a:t>A. Context analyse: </a:t>
            </a:r>
            <a:r>
              <a:rPr lang="nl-NL" sz="1700" dirty="0">
                <a:latin typeface="Tahoma" charset="0"/>
                <a:ea typeface="ＭＳ Ｐゴシック" charset="0"/>
                <a:cs typeface="ＭＳ Ｐゴシック" charset="0"/>
              </a:rPr>
              <a:t>Geef een kernachtige omschrijving van het land waarheen gereisd wordt.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endParaRPr lang="nl-NL" sz="17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nl-NL" sz="1700" b="1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nl-NL" sz="1700" b="1" dirty="0">
                <a:latin typeface="Tahoma" charset="0"/>
                <a:ea typeface="ＭＳ Ｐゴシック" charset="0"/>
                <a:cs typeface="ＭＳ Ｐゴシック" charset="0"/>
              </a:rPr>
              <a:t>B. Risico analyse: </a:t>
            </a:r>
            <a:r>
              <a:rPr lang="nl-NL" sz="1700" dirty="0">
                <a:latin typeface="Tahoma" charset="0"/>
                <a:ea typeface="ＭＳ Ｐゴシック" charset="0"/>
                <a:cs typeface="ＭＳ Ｐゴシック" charset="0"/>
              </a:rPr>
              <a:t>Onderzoek wat er over de (on)veiligheid van je bestemming bekend is.</a:t>
            </a:r>
          </a:p>
          <a:p>
            <a:pPr marL="194214" lvl="2" indent="-194214">
              <a:lnSpc>
                <a:spcPct val="130000"/>
              </a:lnSpc>
            </a:pP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Breng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 de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aanwezige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bedreigingen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kaart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sociaal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politiek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natuur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klimaat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medisch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, etc.)</a:t>
            </a:r>
            <a:endParaRPr lang="nl-NL" sz="17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nl-NL" sz="1700" b="1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nl-NL" sz="1700" b="1" dirty="0">
                <a:latin typeface="Tahoma" charset="0"/>
                <a:ea typeface="ＭＳ Ｐゴシック" charset="0"/>
                <a:cs typeface="ＭＳ Ｐゴシック" charset="0"/>
              </a:rPr>
              <a:t>C. Persoonlijke risico reductie strategie:</a:t>
            </a:r>
            <a:r>
              <a:rPr lang="nl-NL" sz="1700" dirty="0">
                <a:latin typeface="Tahoma" charset="0"/>
                <a:ea typeface="ＭＳ Ｐゴシック" charset="0"/>
                <a:cs typeface="ＭＳ Ｐゴシック" charset="0"/>
              </a:rPr>
              <a:t> Wat is jullie actieplan </a:t>
            </a:r>
            <a:r>
              <a:rPr lang="nl-NL" sz="1700" dirty="0" err="1">
                <a:latin typeface="Tahoma" charset="0"/>
                <a:ea typeface="ＭＳ Ｐゴシック" charset="0"/>
                <a:cs typeface="ＭＳ Ｐゴシック" charset="0"/>
              </a:rPr>
              <a:t>tov</a:t>
            </a:r>
            <a:r>
              <a:rPr lang="nl-NL" sz="1700" dirty="0">
                <a:latin typeface="Tahoma" charset="0"/>
                <a:ea typeface="ＭＳ Ｐゴシック" charset="0"/>
                <a:cs typeface="ＭＳ Ｐゴシック" charset="0"/>
              </a:rPr>
              <a:t> de bedreigingen? </a:t>
            </a:r>
          </a:p>
          <a:p>
            <a:pPr marL="380615" lvl="2" eaLnBrk="1" hangingPunct="1">
              <a:lnSpc>
                <a:spcPct val="130000"/>
              </a:lnSpc>
            </a:pP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Groepsafspraken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 en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persoonlijk</a:t>
            </a:r>
            <a:r>
              <a:rPr lang="en-US" sz="17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700" dirty="0" err="1">
                <a:latin typeface="Tahoma" charset="0"/>
                <a:ea typeface="ＭＳ Ｐゴシック" charset="0"/>
                <a:cs typeface="ＭＳ Ｐゴシック" charset="0"/>
              </a:rPr>
              <a:t>gedrag</a:t>
            </a:r>
            <a:endParaRPr lang="en-US" sz="17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nl-NL" sz="1700" b="1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nl-NL" sz="1700" b="1" dirty="0">
                <a:latin typeface="Tahoma" charset="0"/>
                <a:ea typeface="ＭＳ Ｐゴシック" charset="0"/>
                <a:cs typeface="ＭＳ Ｐゴシック" charset="0"/>
              </a:rPr>
              <a:t>D. </a:t>
            </a:r>
            <a:r>
              <a:rPr lang="nl-NL" sz="1700" b="1" dirty="0" err="1">
                <a:latin typeface="Tahoma" charset="0"/>
                <a:ea typeface="ＭＳ Ｐゴシック" charset="0"/>
                <a:cs typeface="ＭＳ Ｐゴシック" charset="0"/>
              </a:rPr>
              <a:t>Contingency</a:t>
            </a:r>
            <a:r>
              <a:rPr lang="nl-NL" sz="1700" b="1" dirty="0">
                <a:latin typeface="Tahoma" charset="0"/>
                <a:ea typeface="ＭＳ Ｐゴシック" charset="0"/>
                <a:cs typeface="ＭＳ Ｐゴシック" charset="0"/>
              </a:rPr>
              <a:t> plan:</a:t>
            </a:r>
            <a:r>
              <a:rPr lang="nl-NL" sz="1700" dirty="0">
                <a:latin typeface="Tahoma" charset="0"/>
                <a:ea typeface="ＭＳ Ｐゴシック" charset="0"/>
                <a:cs typeface="ＭＳ Ｐゴシック" charset="0"/>
              </a:rPr>
              <a:t> Wat doe je als het (bijna) fout is gegaan?</a:t>
            </a:r>
          </a:p>
          <a:p>
            <a:pPr marL="380615" lvl="2" eaLnBrk="1" hangingPunct="1">
              <a:lnSpc>
                <a:spcPct val="130000"/>
              </a:lnSpc>
            </a:pPr>
            <a:r>
              <a:rPr lang="en-US" sz="1700" dirty="0" err="1">
                <a:latin typeface="Tahoma" charset="0"/>
                <a:ea typeface="ＭＳ Ｐゴシック" charset="0"/>
              </a:rPr>
              <a:t>Specifieke</a:t>
            </a:r>
            <a:r>
              <a:rPr lang="en-US" sz="1700" dirty="0">
                <a:latin typeface="Tahoma" charset="0"/>
                <a:ea typeface="ＭＳ Ｐゴシック" charset="0"/>
              </a:rPr>
              <a:t> </a:t>
            </a:r>
            <a:r>
              <a:rPr lang="en-US" sz="1700" dirty="0" err="1">
                <a:latin typeface="Tahoma" charset="0"/>
                <a:ea typeface="ＭＳ Ｐゴシック" charset="0"/>
              </a:rPr>
              <a:t>akties</a:t>
            </a:r>
            <a:r>
              <a:rPr lang="en-US" sz="1700" dirty="0">
                <a:latin typeface="Tahoma" charset="0"/>
                <a:ea typeface="ＭＳ Ｐゴシック" charset="0"/>
              </a:rPr>
              <a:t> (</a:t>
            </a:r>
            <a:r>
              <a:rPr lang="en-US" sz="1700" dirty="0" err="1">
                <a:latin typeface="Tahoma" charset="0"/>
                <a:ea typeface="ＭＳ Ｐゴシック" charset="0"/>
              </a:rPr>
              <a:t>vooral</a:t>
            </a:r>
            <a:r>
              <a:rPr lang="en-US" sz="1700" dirty="0">
                <a:latin typeface="Tahoma" charset="0"/>
                <a:ea typeface="ＭＳ Ｐゴシック" charset="0"/>
              </a:rPr>
              <a:t> </a:t>
            </a:r>
            <a:r>
              <a:rPr lang="en-US" sz="1700" dirty="0" err="1">
                <a:latin typeface="Tahoma" charset="0"/>
                <a:ea typeface="ＭＳ Ｐゴシック" charset="0"/>
              </a:rPr>
              <a:t>ook</a:t>
            </a:r>
            <a:r>
              <a:rPr lang="en-US" sz="1700" dirty="0">
                <a:latin typeface="Tahoma" charset="0"/>
                <a:ea typeface="ＭＳ Ｐゴシック" charset="0"/>
              </a:rPr>
              <a:t> </a:t>
            </a:r>
            <a:r>
              <a:rPr lang="en-US" sz="1700" dirty="0" err="1">
                <a:latin typeface="Tahoma" charset="0"/>
                <a:ea typeface="ＭＳ Ｐゴシック" charset="0"/>
              </a:rPr>
              <a:t>lokaal</a:t>
            </a:r>
            <a:r>
              <a:rPr lang="en-US" sz="1700" dirty="0">
                <a:latin typeface="Tahoma" charset="0"/>
                <a:ea typeface="ＭＳ Ｐゴシック" charset="0"/>
              </a:rPr>
              <a:t>)</a:t>
            </a:r>
          </a:p>
          <a:p>
            <a:pPr marL="380615" lvl="2" eaLnBrk="1" hangingPunct="1">
              <a:lnSpc>
                <a:spcPct val="130000"/>
              </a:lnSpc>
            </a:pPr>
            <a:r>
              <a:rPr lang="en-US" sz="1700" dirty="0" err="1">
                <a:latin typeface="Tahoma" charset="0"/>
                <a:ea typeface="ＭＳ Ｐゴシック" charset="0"/>
              </a:rPr>
              <a:t>Incidenten</a:t>
            </a:r>
            <a:r>
              <a:rPr lang="en-US" sz="1700" dirty="0">
                <a:latin typeface="Tahoma" charset="0"/>
                <a:ea typeface="ＭＳ Ｐゴシック" charset="0"/>
              </a:rPr>
              <a:t> </a:t>
            </a:r>
            <a:r>
              <a:rPr lang="en-US" sz="1700" dirty="0" err="1">
                <a:latin typeface="Tahoma" charset="0"/>
                <a:ea typeface="ＭＳ Ｐゴシック" charset="0"/>
              </a:rPr>
              <a:t>rapportage</a:t>
            </a:r>
            <a:endParaRPr lang="en-US" sz="1700" dirty="0">
              <a:latin typeface="Tahoma" charset="0"/>
              <a:ea typeface="ＭＳ Ｐゴシック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nl-NL" sz="17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207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26" y="457647"/>
            <a:ext cx="7159377" cy="692975"/>
          </a:xfrm>
        </p:spPr>
        <p:txBody>
          <a:bodyPr/>
          <a:lstStyle/>
          <a:p>
            <a:r>
              <a:rPr lang="nl-NL" sz="3400" dirty="0">
                <a:solidFill>
                  <a:srgbClr val="0070C0"/>
                </a:solidFill>
                <a:latin typeface="+mn-lt"/>
              </a:rPr>
              <a:t>Bronnen</a:t>
            </a:r>
          </a:p>
        </p:txBody>
      </p:sp>
      <p:sp>
        <p:nvSpPr>
          <p:cNvPr id="159745" name="Rectangle 1"/>
          <p:cNvSpPr>
            <a:spLocks noGrp="1" noChangeArrowheads="1"/>
          </p:cNvSpPr>
          <p:nvPr>
            <p:ph idx="1"/>
          </p:nvPr>
        </p:nvSpPr>
        <p:spPr>
          <a:xfrm>
            <a:off x="825334" y="1150622"/>
            <a:ext cx="8217405" cy="5012432"/>
          </a:xfrm>
        </p:spPr>
        <p:txBody>
          <a:bodyPr/>
          <a:lstStyle/>
          <a:p>
            <a:pPr marL="27905" indent="0" eaLnBrk="1" hangingPunct="1">
              <a:lnSpc>
                <a:spcPct val="120000"/>
              </a:lnSpc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 err="1">
                <a:latin typeface="Calibri"/>
                <a:ea typeface="ＭＳ Ｐゴシック" charset="0"/>
                <a:cs typeface="Gill Sans" charset="0"/>
                <a:sym typeface="Calibri" charset="0"/>
              </a:rPr>
              <a:t>Minbuza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 </a:t>
            </a:r>
            <a:r>
              <a:rPr lang="en-US" sz="1700" u="sng" dirty="0">
                <a:solidFill>
                  <a:srgbClr val="FF0000"/>
                </a:solidFill>
                <a:latin typeface="Calibri"/>
                <a:ea typeface="ＭＳ Ｐゴシック" charset="0"/>
                <a:cs typeface="Gill Sans" charset="0"/>
                <a:hlinkClick r:id="rId2"/>
              </a:rPr>
              <a:t>http://www.rijksoverheid.nl/onderwerpen/reisadviezen</a:t>
            </a:r>
            <a:endParaRPr lang="en-US" sz="1700" u="sng" dirty="0">
              <a:solidFill>
                <a:srgbClr val="FF0000"/>
              </a:solidFill>
              <a:latin typeface="Calibri"/>
              <a:ea typeface="ＭＳ Ｐゴシック" charset="0"/>
              <a:cs typeface="Gill Sans" charset="0"/>
            </a:endParaRPr>
          </a:p>
          <a:p>
            <a:pPr marL="27905" indent="0" eaLnBrk="1" hangingPunct="1">
              <a:lnSpc>
                <a:spcPct val="120000"/>
              </a:lnSpc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UK gov’t </a:t>
            </a:r>
            <a:r>
              <a:rPr lang="en-US" sz="1700" u="sng" dirty="0">
                <a:solidFill>
                  <a:srgbClr val="FF0000"/>
                </a:solidFill>
                <a:latin typeface="Calibri"/>
                <a:ea typeface="ＭＳ Ｐゴシック" charset="0"/>
                <a:cs typeface="Gill Sans" charset="0"/>
                <a:sym typeface="Calibri" charset="0"/>
                <a:hlinkClick r:id="rId3"/>
              </a:rPr>
              <a:t>http://www.fco.gov.uk/en/travel-and-living-abroad/travel-advice-by-country</a:t>
            </a:r>
            <a:r>
              <a:rPr lang="en-US" sz="1700" u="sng" dirty="0">
                <a:solidFill>
                  <a:srgbClr val="FF0000"/>
                </a:solidFill>
                <a:latin typeface="Calibri"/>
                <a:ea typeface="ＭＳ Ｐゴシック" charset="0"/>
                <a:cs typeface="Gill Sans" charset="0"/>
                <a:sym typeface="Calibri" charset="0"/>
              </a:rPr>
              <a:t> </a:t>
            </a:r>
            <a:endParaRPr lang="en-US" sz="1700" dirty="0">
              <a:solidFill>
                <a:srgbClr val="FF0000"/>
              </a:solidFill>
              <a:latin typeface="Calibri"/>
              <a:ea typeface="ＭＳ Ｐゴシック" charset="0"/>
              <a:cs typeface="Gill Sans" charset="0"/>
              <a:sym typeface="Calibri" charset="0"/>
            </a:endParaRPr>
          </a:p>
          <a:p>
            <a:pPr marL="27905" indent="0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USA gov’t 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  <a:hlinkClick r:id="rId4"/>
              </a:rPr>
              <a:t>http://travel.state.gov/travel/cis_pa_tw/cis/cis_4965.html</a:t>
            </a:r>
            <a:endParaRPr lang="en-US" sz="1700" dirty="0">
              <a:latin typeface="Calibri"/>
              <a:ea typeface="ＭＳ Ｐゴシック" charset="0"/>
              <a:cs typeface="Gill Sans" charset="0"/>
              <a:sym typeface="Calibri" charset="0"/>
            </a:endParaRPr>
          </a:p>
          <a:p>
            <a:pPr marL="27905" indent="0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European Interagency Security Forum </a:t>
            </a:r>
            <a:r>
              <a:rPr lang="en-US" sz="1700" u="sng" dirty="0">
                <a:solidFill>
                  <a:srgbClr val="009999"/>
                </a:solidFill>
                <a:latin typeface="Calibri"/>
                <a:ea typeface="ＭＳ Ｐゴシック" charset="0"/>
                <a:cs typeface="Gill Sans" charset="0"/>
                <a:sym typeface="Calibri" charset="0"/>
                <a:hlinkClick r:id="rId5"/>
              </a:rPr>
              <a:t>www.eisf.eu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 </a:t>
            </a: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International News Safety Institute </a:t>
            </a:r>
            <a:r>
              <a:rPr lang="en-US" sz="1700" u="sng" dirty="0">
                <a:solidFill>
                  <a:srgbClr val="009999"/>
                </a:solidFill>
                <a:latin typeface="Calibri"/>
                <a:ea typeface="ＭＳ Ｐゴシック" charset="0"/>
                <a:cs typeface="Gill Sans" charset="0"/>
                <a:sym typeface="Calibri" charset="0"/>
                <a:hlinkClick r:id="rId6"/>
              </a:rPr>
              <a:t>www.newssafety.org</a:t>
            </a:r>
            <a:endParaRPr lang="en-US" sz="1700" dirty="0">
              <a:latin typeface="Calibri"/>
              <a:ea typeface="ＭＳ Ｐゴシック" charset="0"/>
              <a:cs typeface="Gill Sans" charset="0"/>
            </a:endParaRP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Crisis Group </a:t>
            </a:r>
            <a:r>
              <a:rPr lang="en-US" sz="1700" u="sng" dirty="0">
                <a:solidFill>
                  <a:srgbClr val="009999"/>
                </a:solidFill>
                <a:latin typeface="Calibri"/>
                <a:ea typeface="ＭＳ Ｐゴシック" charset="0"/>
                <a:cs typeface="Gill Sans" charset="0"/>
                <a:sym typeface="Calibri" charset="0"/>
                <a:hlinkClick r:id="rId7"/>
              </a:rPr>
              <a:t>www.crisisgroup.org</a:t>
            </a:r>
            <a:endParaRPr lang="en-US" sz="1700" dirty="0">
              <a:latin typeface="Calibri"/>
              <a:ea typeface="ＭＳ Ｐゴシック" charset="0"/>
              <a:cs typeface="Gill Sans" charset="0"/>
            </a:endParaRP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 err="1">
                <a:latin typeface="Calibri"/>
                <a:ea typeface="ＭＳ Ｐゴシック" charset="0"/>
                <a:cs typeface="Gill Sans" charset="0"/>
                <a:sym typeface="Calibri" charset="0"/>
              </a:rPr>
              <a:t>Reliefweb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 </a:t>
            </a:r>
            <a:r>
              <a:rPr lang="en-US" sz="1700" u="sng" dirty="0">
                <a:solidFill>
                  <a:srgbClr val="009999"/>
                </a:solidFill>
                <a:latin typeface="Calibri"/>
                <a:ea typeface="ＭＳ Ｐゴシック" charset="0"/>
                <a:cs typeface="Gill Sans" charset="0"/>
                <a:sym typeface="Calibri" charset="0"/>
                <a:hlinkClick r:id="rId8"/>
              </a:rPr>
              <a:t>www.reliefweb.int</a:t>
            </a:r>
            <a:endParaRPr lang="en-US" sz="1700" dirty="0">
              <a:latin typeface="Calibri"/>
              <a:ea typeface="ＭＳ Ｐゴシック" charset="0"/>
              <a:cs typeface="Gill Sans" charset="0"/>
            </a:endParaRP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 err="1">
                <a:latin typeface="Calibri"/>
                <a:ea typeface="ＭＳ Ｐゴシック" charset="0"/>
                <a:cs typeface="Gill Sans" charset="0"/>
                <a:sym typeface="Calibri" charset="0"/>
              </a:rPr>
              <a:t>Alertnet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 </a:t>
            </a:r>
            <a:r>
              <a:rPr lang="en-US" sz="1700" u="sng" dirty="0">
                <a:solidFill>
                  <a:srgbClr val="009999"/>
                </a:solidFill>
                <a:latin typeface="Calibri"/>
                <a:ea typeface="ＭＳ Ｐゴシック" charset="0"/>
                <a:cs typeface="Gill Sans" charset="0"/>
                <a:sym typeface="Calibri" charset="0"/>
                <a:hlinkClick r:id="rId9"/>
              </a:rPr>
              <a:t>www.trust.org/alertnet</a:t>
            </a:r>
            <a:endParaRPr lang="en-US" sz="1700" dirty="0">
              <a:latin typeface="Calibri"/>
              <a:ea typeface="ＭＳ Ｐゴシック" charset="0"/>
              <a:cs typeface="Gill Sans" charset="0"/>
            </a:endParaRP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Humanitarian Policy Group </a:t>
            </a:r>
            <a:r>
              <a:rPr lang="en-US" sz="1700" u="sng" dirty="0">
                <a:solidFill>
                  <a:srgbClr val="009999"/>
                </a:solidFill>
                <a:latin typeface="Calibri"/>
                <a:ea typeface="ＭＳ Ｐゴシック" charset="0"/>
                <a:cs typeface="Gill Sans" charset="0"/>
                <a:sym typeface="Calibri" charset="0"/>
                <a:hlinkClick r:id="rId10"/>
              </a:rPr>
              <a:t>www.odi.org.uk/resources</a:t>
            </a:r>
            <a:endParaRPr lang="en-US" sz="1700" dirty="0">
              <a:latin typeface="Calibri"/>
              <a:ea typeface="ＭＳ Ｐゴシック" charset="0"/>
              <a:cs typeface="Gill Sans" charset="0"/>
            </a:endParaRP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Global Peace Index </a:t>
            </a:r>
            <a:r>
              <a:rPr lang="en-US" sz="1700" u="sng" dirty="0">
                <a:solidFill>
                  <a:srgbClr val="009999"/>
                </a:solidFill>
                <a:latin typeface="Calibri"/>
                <a:ea typeface="ＭＳ Ｐゴシック" charset="0"/>
                <a:cs typeface="Gill Sans" charset="0"/>
                <a:sym typeface="Calibri" charset="0"/>
                <a:hlinkClick r:id="rId11"/>
              </a:rPr>
              <a:t>www.visionofhumanity.org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 </a:t>
            </a: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 err="1">
                <a:latin typeface="Calibri"/>
                <a:ea typeface="ＭＳ Ｐゴシック" charset="0"/>
                <a:cs typeface="Gill Sans" charset="0"/>
                <a:sym typeface="Calibri" charset="0"/>
              </a:rPr>
              <a:t>Vaccinaties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 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  <a:hlinkClick r:id="rId12"/>
              </a:rPr>
              <a:t>http://www.vaccinatiesopreis.nl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 </a:t>
            </a: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World Risk map: </a:t>
            </a:r>
            <a:r>
              <a:rPr lang="en-US" sz="1700" u="sng" dirty="0">
                <a:latin typeface="Calibri"/>
                <a:ea typeface="ＭＳ Ｐゴシック" charset="0"/>
                <a:cs typeface="Gill Sans" charset="0"/>
                <a:sym typeface="Lucida Grande" charset="0"/>
                <a:hlinkClick r:id="rId13"/>
              </a:rPr>
              <a:t>www.controlrisks.com</a:t>
            </a:r>
            <a:endParaRPr lang="en-US" sz="1700" dirty="0">
              <a:latin typeface="Calibri"/>
              <a:ea typeface="ＭＳ Ｐゴシック" charset="0"/>
              <a:cs typeface="Gill Sans" charset="0"/>
              <a:sym typeface="Calibri" charset="0"/>
            </a:endParaRPr>
          </a:p>
          <a:p>
            <a:pPr marL="27905" indent="0" eaLnBrk="1" hangingPunct="1">
              <a:lnSpc>
                <a:spcPct val="120000"/>
              </a:lnSpc>
              <a:spcBef>
                <a:spcPts val="527"/>
              </a:spcBef>
              <a:buClr>
                <a:srgbClr val="283993"/>
              </a:buClr>
              <a:buNone/>
              <a:tabLst>
                <a:tab pos="491115" algn="l"/>
                <a:tab pos="2777034" algn="ctr"/>
                <a:tab pos="5527280" algn="r"/>
              </a:tabLst>
            </a:pPr>
            <a:r>
              <a:rPr lang="en-US" sz="1700" dirty="0" err="1">
                <a:latin typeface="Calibri"/>
                <a:ea typeface="ＭＳ Ｐゴシック" charset="0"/>
                <a:cs typeface="Gill Sans" charset="0"/>
                <a:sym typeface="Calibri" charset="0"/>
              </a:rPr>
              <a:t>Boek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  <a:sym typeface="Calibri" charset="0"/>
              </a:rPr>
              <a:t>/PDF:</a:t>
            </a:r>
            <a:r>
              <a:rPr lang="en-US" sz="1700" dirty="0">
                <a:latin typeface="Calibri"/>
                <a:ea typeface="ＭＳ Ｐゴシック" charset="0"/>
                <a:cs typeface="Gill Sans" charset="0"/>
              </a:rPr>
              <a:t> K. Van Brabant - 2000,  Operational Security Management in Violent Environments</a:t>
            </a:r>
          </a:p>
        </p:txBody>
      </p:sp>
    </p:spTree>
    <p:extLst>
      <p:ext uri="{BB962C8B-B14F-4D97-AF65-F5344CB8AC3E}">
        <p14:creationId xmlns:p14="http://schemas.microsoft.com/office/powerpoint/2010/main" val="35364644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Toelichting programma eerste week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67544" y="1268760"/>
            <a:ext cx="8136904" cy="4536504"/>
          </a:xfrm>
        </p:spPr>
        <p:txBody>
          <a:bodyPr/>
          <a:lstStyle/>
          <a:p>
            <a:r>
              <a:rPr lang="en-US" sz="2400" dirty="0" err="1" smtClean="0"/>
              <a:t>Zie</a:t>
            </a:r>
            <a:r>
              <a:rPr lang="en-US" sz="2400" dirty="0" smtClean="0"/>
              <a:t> </a:t>
            </a:r>
            <a:r>
              <a:rPr lang="en-US" sz="2400" dirty="0" err="1" smtClean="0"/>
              <a:t>voor</a:t>
            </a:r>
            <a:r>
              <a:rPr lang="en-US" sz="2400" dirty="0" smtClean="0"/>
              <a:t> colleges en rooster de website tudelft.openresearch.net! </a:t>
            </a:r>
            <a:r>
              <a:rPr lang="en-US" sz="2400" b="1" dirty="0" smtClean="0"/>
              <a:t>Study Guide</a:t>
            </a:r>
            <a:br>
              <a:rPr lang="en-US" sz="2400" b="1" dirty="0" smtClean="0"/>
            </a:br>
            <a:r>
              <a:rPr lang="en-US" sz="2400" dirty="0" err="1" smtClean="0"/>
              <a:t>Houdt</a:t>
            </a:r>
            <a:r>
              <a:rPr lang="en-US" sz="2400" dirty="0" smtClean="0"/>
              <a:t> </a:t>
            </a:r>
            <a:r>
              <a:rPr lang="en-US" sz="2400" dirty="0" err="1" smtClean="0"/>
              <a:t>ook</a:t>
            </a:r>
            <a:r>
              <a:rPr lang="en-US" sz="2400" dirty="0" smtClean="0"/>
              <a:t> </a:t>
            </a:r>
            <a:r>
              <a:rPr lang="en-US" sz="2400" dirty="0" err="1" smtClean="0"/>
              <a:t>rekening</a:t>
            </a:r>
            <a:r>
              <a:rPr lang="en-US" sz="2400" dirty="0" smtClean="0"/>
              <a:t> met </a:t>
            </a:r>
            <a:r>
              <a:rPr lang="en-US" sz="2400" dirty="0" err="1" smtClean="0"/>
              <a:t>indeling</a:t>
            </a:r>
            <a:r>
              <a:rPr lang="en-US" sz="2400" dirty="0" smtClean="0"/>
              <a:t> in </a:t>
            </a:r>
            <a:r>
              <a:rPr lang="en-US" sz="2400" dirty="0" err="1" smtClean="0"/>
              <a:t>werkgroepen</a:t>
            </a:r>
            <a:r>
              <a:rPr lang="en-US" sz="2400" dirty="0" smtClean="0"/>
              <a:t>, met name De </a:t>
            </a:r>
            <a:r>
              <a:rPr lang="en-US" sz="2400" dirty="0" err="1" smtClean="0"/>
              <a:t>ontwikkeling</a:t>
            </a:r>
            <a:r>
              <a:rPr lang="en-US" sz="2400" dirty="0" smtClean="0"/>
              <a:t>, </a:t>
            </a:r>
            <a:r>
              <a:rPr lang="en-US" sz="2400" dirty="0" err="1" smtClean="0"/>
              <a:t>Duurzaamheid</a:t>
            </a:r>
            <a:r>
              <a:rPr lang="en-US" sz="2400" dirty="0" smtClean="0"/>
              <a:t>, </a:t>
            </a:r>
            <a:r>
              <a:rPr lang="en-US" sz="2400" dirty="0" err="1" smtClean="0"/>
              <a:t>Cultuur</a:t>
            </a:r>
            <a:r>
              <a:rPr lang="en-US" sz="2400" dirty="0" smtClean="0"/>
              <a:t>, A., B. en C.!</a:t>
            </a:r>
            <a:endParaRPr lang="nl-NL" sz="2400" dirty="0" smtClean="0"/>
          </a:p>
          <a:p>
            <a:r>
              <a:rPr lang="nl-NL" sz="2400" dirty="0" smtClean="0"/>
              <a:t>Vanmiddag: Eduard Tee: </a:t>
            </a:r>
            <a:br>
              <a:rPr lang="nl-NL" sz="2400" dirty="0" smtClean="0"/>
            </a:br>
            <a:r>
              <a:rPr lang="nl-NL" sz="2400" dirty="0" err="1" smtClean="0"/>
              <a:t>Lendahand</a:t>
            </a:r>
            <a:endParaRPr lang="nl-NL" sz="2400" dirty="0" smtClean="0"/>
          </a:p>
          <a:p>
            <a:r>
              <a:rPr lang="nl-NL" sz="2400" dirty="0" smtClean="0"/>
              <a:t>Intercultureel spel op </a:t>
            </a:r>
            <a:r>
              <a:rPr lang="nl-NL" sz="2400" dirty="0"/>
              <a:t>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dinsdag, donderdag en vrijdag,</a:t>
            </a:r>
            <a:br>
              <a:rPr lang="nl-NL" sz="2400" dirty="0" smtClean="0"/>
            </a:br>
            <a:r>
              <a:rPr lang="nl-NL" sz="2400" dirty="0" smtClean="0"/>
              <a:t>Voorstraat 60, ook A,B,C</a:t>
            </a:r>
          </a:p>
          <a:p>
            <a:r>
              <a:rPr lang="nl-NL" sz="2400" dirty="0" smtClean="0"/>
              <a:t>Borrel woensdag om 17:00  (ook voor docenten) in legermuseum</a:t>
            </a:r>
          </a:p>
          <a:p>
            <a:endParaRPr lang="nl-NL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2852936"/>
            <a:ext cx="366102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5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89160" y="5545138"/>
            <a:ext cx="6858000" cy="1655762"/>
          </a:xfrm>
        </p:spPr>
        <p:txBody>
          <a:bodyPr/>
          <a:lstStyle/>
          <a:p>
            <a:r>
              <a:rPr lang="nl-NL" dirty="0"/>
              <a:t>Minor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Entrepreneurship</a:t>
            </a:r>
            <a:r>
              <a:rPr lang="nl-NL" dirty="0"/>
              <a:t> </a:t>
            </a:r>
            <a:r>
              <a:rPr lang="en-GB" dirty="0"/>
              <a:t>&amp; Development</a:t>
            </a:r>
          </a:p>
          <a:p>
            <a:r>
              <a:rPr lang="nl-NL" dirty="0"/>
              <a:t>2016-2017</a:t>
            </a:r>
          </a:p>
        </p:txBody>
      </p:sp>
      <p:pic>
        <p:nvPicPr>
          <p:cNvPr id="1026" name="Picture 2" descr="LOGO kleur (1) kop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41874" r="26973" b="28331"/>
          <a:stretch/>
        </p:blipFill>
        <p:spPr bwMode="auto">
          <a:xfrm>
            <a:off x="2250832" y="1257299"/>
            <a:ext cx="4897316" cy="288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353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21830" y="248281"/>
            <a:ext cx="2338981" cy="1237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7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 </a:t>
            </a:r>
            <a:r>
              <a:rPr lang="en-US" alt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doen</a:t>
            </a:r>
            <a:r>
              <a:rPr lang="en-US" altLang="en-US" sz="27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wij</a:t>
            </a:r>
            <a:r>
              <a:rPr lang="en-US" altLang="en-US" sz="27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en-US" altLang="en-US" sz="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/>
            </a:r>
            <a:b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</a:b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  <a:p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Wij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sponsoren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duurzame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het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buitenland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uitgevoerd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door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Delftse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endParaRPr lang="en-US" altLang="en-US" sz="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Deze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hebben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doel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kennis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vaardigheid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over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dragen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endParaRPr lang="en-US" altLang="en-US" sz="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Hiermee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zij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bijdrage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aan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ontwikkeling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gebied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veel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 in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een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ontwikkelingsland</a:t>
            </a:r>
            <a:r>
              <a:rPr lang="en-US" altLang="en-US" sz="1800" dirty="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 </a:t>
            </a:r>
            <a:endParaRPr lang="en-US" altLang="en-US" sz="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  </a:t>
            </a:r>
            <a:r>
              <a:rPr lang="en-US" altLang="en-US" sz="4310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 </a:t>
            </a: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050" name="Picture 2" descr="stic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95" y="940779"/>
            <a:ext cx="4287204" cy="405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5618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aar zitten we 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2" y="82776"/>
            <a:ext cx="7577138" cy="67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2591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14351" y="997567"/>
            <a:ext cx="797242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Wat kunnen wij voor jullie betekenen?</a:t>
            </a:r>
            <a:endParaRPr lang="nl-NL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</a:pPr>
            <a:r>
              <a:rPr lang="nl-NL" dirty="0">
                <a:solidFill>
                  <a:prstClr val="black"/>
                </a:solidFill>
                <a:latin typeface="Calibri" panose="020F0502020204030204"/>
                <a:ea typeface="+mn-ea"/>
              </a:rPr>
              <a:t/>
            </a:r>
            <a:br>
              <a:rPr lang="nl-NL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nl-NL" dirty="0">
                <a:solidFill>
                  <a:srgbClr val="595959"/>
                </a:solidFill>
                <a:latin typeface="Arial" panose="020B0604020202020204" pitchFamily="34" charset="0"/>
                <a:ea typeface="+mn-ea"/>
              </a:rPr>
              <a:t>Helpen met de financiering van materialen en prototype kosten.</a:t>
            </a:r>
            <a:endParaRPr lang="nl-NL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</a:pPr>
            <a:r>
              <a:rPr lang="nl-NL" dirty="0">
                <a:solidFill>
                  <a:srgbClr val="595959"/>
                </a:solidFill>
                <a:latin typeface="Arial" panose="020B0604020202020204" pitchFamily="34" charset="0"/>
                <a:ea typeface="+mn-ea"/>
              </a:rPr>
              <a:t>stappen:</a:t>
            </a:r>
            <a:endParaRPr lang="nl-NL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solidFill>
                  <a:srgbClr val="595959"/>
                </a:solidFill>
                <a:latin typeface="Arial" panose="020B0604020202020204" pitchFamily="34" charset="0"/>
                <a:ea typeface="+mn-ea"/>
              </a:rPr>
              <a:t>Mail een ingevuld intakeformulier (te vinden op de website) en begroting naar </a:t>
            </a:r>
            <a:r>
              <a:rPr lang="nl-NL" u="sng" dirty="0">
                <a:solidFill>
                  <a:srgbClr val="0097A7"/>
                </a:solidFill>
                <a:latin typeface="Arial" panose="020B0604020202020204" pitchFamily="34" charset="0"/>
                <a:ea typeface="+mn-ea"/>
                <a:hlinkClick r:id="rId2"/>
              </a:rPr>
              <a:t>projecten@students4sustainability.nl</a:t>
            </a:r>
            <a:endParaRPr lang="nl-NL" dirty="0">
              <a:solidFill>
                <a:srgbClr val="595959"/>
              </a:solidFill>
              <a:latin typeface="Arial" panose="020B0604020202020204" pitchFamily="34" charset="0"/>
              <a:ea typeface="+mn-ea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solidFill>
                  <a:srgbClr val="595959"/>
                </a:solidFill>
                <a:latin typeface="Arial" panose="020B0604020202020204" pitchFamily="34" charset="0"/>
                <a:ea typeface="+mn-ea"/>
              </a:rPr>
              <a:t>We maken een afspraak voor een gesprek en tekenen het contract.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nl-NL" dirty="0">
                <a:solidFill>
                  <a:srgbClr val="595959"/>
                </a:solidFill>
                <a:latin typeface="Arial" panose="020B0604020202020204" pitchFamily="34" charset="0"/>
                <a:ea typeface="+mn-ea"/>
              </a:rPr>
              <a:t>Gedurende het project houden we contact. 2 kleine updates per maand. </a:t>
            </a:r>
          </a:p>
          <a:p>
            <a:pPr eaLnBrk="1" hangingPunct="1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nl-NL" dirty="0">
                <a:solidFill>
                  <a:srgbClr val="595959"/>
                </a:solidFill>
                <a:latin typeface="Arial" panose="020B0604020202020204" pitchFamily="34" charset="0"/>
                <a:ea typeface="+mn-ea"/>
              </a:rPr>
              <a:t>Afsluitend evaluatie gesprek.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/>
            </a:r>
            <a:br>
              <a:rPr lang="nl-NL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endParaRPr lang="en-GB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74903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86887" y="474789"/>
            <a:ext cx="627111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8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Contactgegevens</a:t>
            </a:r>
            <a:endParaRPr lang="en-GB" sz="2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  <a:ea typeface="+mn-ea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-GB" sz="2800" dirty="0">
                <a:solidFill>
                  <a:prstClr val="black"/>
                </a:solidFill>
                <a:latin typeface="Calibri" panose="020F0502020204030204"/>
                <a:ea typeface="+mn-ea"/>
              </a:rPr>
              <a:t/>
            </a:r>
            <a:br>
              <a:rPr lang="en-GB" sz="2800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en-GB" sz="2800" u="sng" dirty="0">
                <a:solidFill>
                  <a:srgbClr val="0097A7"/>
                </a:solidFill>
                <a:latin typeface="Arial" panose="020B0604020202020204" pitchFamily="34" charset="0"/>
                <a:ea typeface="+mn-ea"/>
                <a:hlinkClick r:id="rId2"/>
              </a:rPr>
              <a:t>www.students4sustainability.nl</a:t>
            </a:r>
            <a:endParaRPr lang="en-GB" sz="2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</a:pPr>
            <a:r>
              <a:rPr lang="en-GB" sz="2800" u="sng" dirty="0">
                <a:solidFill>
                  <a:srgbClr val="0097A7"/>
                </a:solidFill>
                <a:latin typeface="Arial" panose="020B0604020202020204" pitchFamily="34" charset="0"/>
                <a:ea typeface="+mn-ea"/>
                <a:hlinkClick r:id="rId3"/>
              </a:rPr>
              <a:t>info@students4sustainability.nl</a:t>
            </a:r>
            <a:endParaRPr lang="en-GB" sz="2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1600"/>
              </a:spcAft>
            </a:pPr>
            <a:r>
              <a:rPr lang="en-GB" sz="2800" u="sng" dirty="0">
                <a:solidFill>
                  <a:srgbClr val="0097A7"/>
                </a:solidFill>
                <a:latin typeface="Arial" panose="020B0604020202020204" pitchFamily="34" charset="0"/>
                <a:ea typeface="+mn-ea"/>
                <a:hlinkClick r:id="rId4"/>
              </a:rPr>
              <a:t>projecten@students4sustainability.nl</a:t>
            </a:r>
            <a:endParaRPr lang="en-GB" sz="2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  <a:t/>
            </a:r>
            <a:br>
              <a:rPr lang="en-GB" sz="1800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endParaRPr lang="en-GB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2851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Groot Brittanni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defTabSz="912813"/>
            <a:r>
              <a:rPr lang="en-US" altLang="nl-NL" dirty="0" smtClean="0"/>
              <a:t>STUDY ABROAD</a:t>
            </a:r>
            <a:br>
              <a:rPr lang="en-US" altLang="nl-NL" dirty="0" smtClean="0"/>
            </a:br>
            <a:r>
              <a:rPr lang="en-US" altLang="nl-NL" dirty="0" smtClean="0"/>
              <a:t>Practical issues</a:t>
            </a:r>
            <a:br>
              <a:rPr lang="en-US" altLang="nl-NL" dirty="0" smtClean="0"/>
            </a:br>
            <a:r>
              <a:rPr lang="en-US" altLang="nl-NL" sz="3100" dirty="0"/>
              <a:t/>
            </a:r>
            <a:br>
              <a:rPr lang="en-US" altLang="nl-NL" sz="3100" dirty="0"/>
            </a:br>
            <a:r>
              <a:rPr lang="en-US" altLang="nl-NL" sz="3100" dirty="0" smtClean="0"/>
              <a:t>Toke Hoek – TBM  </a:t>
            </a:r>
            <a:r>
              <a:rPr lang="en-US" altLang="nl-NL" sz="3100" dirty="0" smtClean="0">
                <a:hlinkClick r:id="rId3"/>
              </a:rPr>
              <a:t>c.a.hoek@tudelft.nl</a:t>
            </a:r>
            <a:r>
              <a:rPr lang="en-US" altLang="nl-NL" sz="3100" dirty="0" smtClean="0"/>
              <a:t> 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defTabSz="912813"/>
            <a:r>
              <a:rPr lang="en-US" altLang="nl-NL" dirty="0" smtClean="0"/>
              <a:t>Finances</a:t>
            </a:r>
          </a:p>
          <a:p>
            <a:pPr defTabSz="912813"/>
            <a:r>
              <a:rPr lang="en-US" altLang="nl-NL" dirty="0" smtClean="0"/>
              <a:t>Insurance</a:t>
            </a:r>
          </a:p>
          <a:p>
            <a:pPr defTabSz="912813"/>
            <a:r>
              <a:rPr lang="en-US" altLang="nl-NL" dirty="0" smtClean="0"/>
              <a:t>Vaccinations</a:t>
            </a:r>
          </a:p>
          <a:p>
            <a:pPr defTabSz="912813"/>
            <a:r>
              <a:rPr lang="en-US" altLang="nl-NL" dirty="0" smtClean="0"/>
              <a:t>Visa</a:t>
            </a:r>
          </a:p>
          <a:p>
            <a:pPr defTabSz="912813"/>
            <a:r>
              <a:rPr lang="en-US" altLang="nl-NL" dirty="0" smtClean="0"/>
              <a:t>Registration in Osiris</a:t>
            </a:r>
          </a:p>
        </p:txBody>
      </p:sp>
    </p:spTree>
    <p:extLst>
      <p:ext uri="{BB962C8B-B14F-4D97-AF65-F5344CB8AC3E}">
        <p14:creationId xmlns:p14="http://schemas.microsoft.com/office/powerpoint/2010/main" val="4268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ongko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2813"/>
            <a:r>
              <a:rPr lang="en-US" altLang="nl-NL" smtClean="0"/>
              <a:t>Finances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3238"/>
            <a:ext cx="7772400" cy="4535487"/>
          </a:xfrm>
        </p:spPr>
        <p:txBody>
          <a:bodyPr>
            <a:normAutofit/>
          </a:bodyPr>
          <a:lstStyle/>
          <a:p>
            <a:pPr defTabSz="912813"/>
            <a:r>
              <a:rPr lang="en-US" altLang="nl-NL" i="1" dirty="0" err="1" smtClean="0"/>
              <a:t>StuFi</a:t>
            </a:r>
            <a:r>
              <a:rPr lang="en-US" altLang="nl-NL" dirty="0" smtClean="0"/>
              <a:t>: also during study abroad</a:t>
            </a:r>
          </a:p>
          <a:p>
            <a:r>
              <a:rPr lang="en-GB" dirty="0"/>
              <a:t>OV card: monthly reimbursement € </a:t>
            </a:r>
            <a:r>
              <a:rPr lang="en-GB" dirty="0" smtClean="0"/>
              <a:t>99,66</a:t>
            </a:r>
            <a:r>
              <a:rPr lang="nl-NL" dirty="0"/>
              <a:t/>
            </a:r>
            <a:br>
              <a:rPr lang="nl-NL" dirty="0"/>
            </a:br>
            <a:r>
              <a:rPr lang="en-GB" u="sng" dirty="0" smtClean="0">
                <a:hlinkClick r:id="rId3"/>
              </a:rPr>
              <a:t>https</a:t>
            </a:r>
            <a:r>
              <a:rPr lang="en-GB" u="sng" dirty="0">
                <a:hlinkClick r:id="rId3"/>
              </a:rPr>
              <a:t>://</a:t>
            </a:r>
            <a:r>
              <a:rPr lang="en-GB" u="sng" dirty="0" smtClean="0">
                <a:hlinkClick r:id="rId3"/>
              </a:rPr>
              <a:t>duo.nl/particulier/student-hbo-of-universiteit/buitenland/tijdelijk-in-het-buitenland.jsp</a:t>
            </a:r>
            <a:endParaRPr lang="en-GB" u="sng" dirty="0" smtClean="0"/>
          </a:p>
          <a:p>
            <a:r>
              <a:rPr lang="en-US" altLang="nl-NL" i="1" dirty="0" smtClean="0"/>
              <a:t>TPM-fund (only TPM students)</a:t>
            </a:r>
            <a:r>
              <a:rPr lang="en-US" altLang="nl-NL" dirty="0" smtClean="0"/>
              <a:t>: Max 50% of travel expenses</a:t>
            </a:r>
          </a:p>
          <a:p>
            <a:pPr defTabSz="912813"/>
            <a:r>
              <a:rPr lang="en-US" altLang="nl-NL" i="1" dirty="0" smtClean="0"/>
              <a:t>TU Mobility funds</a:t>
            </a:r>
            <a:r>
              <a:rPr lang="en-US" altLang="nl-NL" dirty="0" smtClean="0"/>
              <a:t>: FIS, TUD-STUD</a:t>
            </a:r>
          </a:p>
          <a:p>
            <a:pPr defTabSz="912813">
              <a:buFontTx/>
              <a:buNone/>
            </a:pPr>
            <a:r>
              <a:rPr lang="en-US" altLang="nl-NL" dirty="0" smtClean="0"/>
              <a:t>	Consult the TU </a:t>
            </a:r>
            <a:r>
              <a:rPr lang="en-US" altLang="nl-NL" dirty="0" err="1" smtClean="0"/>
              <a:t>grantfinder</a:t>
            </a:r>
            <a:r>
              <a:rPr lang="en-US" altLang="nl-NL" dirty="0" smtClean="0"/>
              <a:t> </a:t>
            </a:r>
            <a:r>
              <a:rPr lang="en-US" altLang="nl-NL" sz="2800" dirty="0" smtClean="0">
                <a:hlinkClick r:id="rId4"/>
              </a:rPr>
              <a:t>www.beurswijzer.tudelft.nl</a:t>
            </a:r>
            <a:r>
              <a:rPr lang="en-US" altLang="nl-NL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34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Indi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2813"/>
            <a:r>
              <a:rPr lang="en-US" altLang="nl-NL" smtClean="0"/>
              <a:t>Insurance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2813">
              <a:defRPr/>
            </a:pPr>
            <a:r>
              <a:rPr lang="en-US" dirty="0" smtClean="0"/>
              <a:t>Travel insurance (free of charge when registered in Osiris)</a:t>
            </a:r>
          </a:p>
          <a:p>
            <a:pPr defTabSz="912813">
              <a:defRPr/>
            </a:pPr>
            <a:r>
              <a:rPr lang="en-US" dirty="0" smtClean="0"/>
              <a:t>Health insurance</a:t>
            </a:r>
          </a:p>
          <a:p>
            <a:pPr defTabSz="912813">
              <a:defRPr/>
            </a:pPr>
            <a:r>
              <a:rPr lang="en-US" dirty="0" smtClean="0"/>
              <a:t>Liability insurance </a:t>
            </a:r>
          </a:p>
          <a:p>
            <a:pPr marL="0" indent="0" defTabSz="912813">
              <a:buFontTx/>
              <a:buNone/>
              <a:defRPr/>
            </a:pPr>
            <a:endParaRPr lang="en-US" dirty="0" smtClean="0"/>
          </a:p>
          <a:p>
            <a:pPr marL="0" indent="0" defTabSz="912813">
              <a:buFontTx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Check with your insurance company</a:t>
            </a:r>
          </a:p>
        </p:txBody>
      </p:sp>
    </p:spTree>
    <p:extLst>
      <p:ext uri="{BB962C8B-B14F-4D97-AF65-F5344CB8AC3E}">
        <p14:creationId xmlns:p14="http://schemas.microsoft.com/office/powerpoint/2010/main" val="31646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Itali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2813"/>
            <a:r>
              <a:rPr lang="en-US" altLang="nl-NL" smtClean="0"/>
              <a:t>Vaccinations 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2813"/>
            <a:r>
              <a:rPr lang="en-US" altLang="nl-NL" dirty="0" smtClean="0"/>
              <a:t>Check necessary vaccinations on time</a:t>
            </a:r>
          </a:p>
          <a:p>
            <a:pPr defTabSz="912813"/>
            <a:r>
              <a:rPr lang="en-US" altLang="nl-NL" dirty="0" smtClean="0"/>
              <a:t>Vaccination form (signed). </a:t>
            </a:r>
          </a:p>
          <a:p>
            <a:pPr marL="0" indent="0" defTabSz="912813">
              <a:buNone/>
            </a:pPr>
            <a:r>
              <a:rPr lang="en-US" altLang="nl-NL" dirty="0" smtClean="0"/>
              <a:t>    TU reimburses </a:t>
            </a:r>
            <a:r>
              <a:rPr lang="nl-NL" altLang="nl-NL" dirty="0" smtClean="0"/>
              <a:t>€ 50,-</a:t>
            </a:r>
            <a:endParaRPr lang="en-US" altLang="nl-NL" dirty="0" smtClean="0"/>
          </a:p>
          <a:p>
            <a:pPr defTabSz="912813"/>
            <a:r>
              <a:rPr lang="en-US" altLang="nl-NL" dirty="0" smtClean="0"/>
              <a:t>Appointment with SGZ 6 weeks before departure </a:t>
            </a:r>
          </a:p>
          <a:p>
            <a:pPr defTabSz="912813"/>
            <a:endParaRPr lang="en-US" altLang="nl-NL" dirty="0" smtClean="0"/>
          </a:p>
          <a:p>
            <a:pPr defTabSz="912813">
              <a:buFontTx/>
              <a:buNone/>
            </a:pPr>
            <a:r>
              <a:rPr lang="en-US" altLang="nl-NL" dirty="0" smtClean="0"/>
              <a:t>	</a:t>
            </a:r>
            <a:r>
              <a:rPr lang="en-US" altLang="nl-NL" dirty="0" smtClean="0">
                <a:hlinkClick r:id="rId3"/>
              </a:rPr>
              <a:t>www.sgz.nl</a:t>
            </a:r>
            <a:r>
              <a:rPr lang="en-US" altLang="nl-NL" dirty="0" smtClean="0"/>
              <a:t> (Student Health Care)</a:t>
            </a:r>
          </a:p>
          <a:p>
            <a:pPr defTabSz="912813"/>
            <a:endParaRPr lang="en-US" altLang="nl-NL" dirty="0" smtClean="0"/>
          </a:p>
        </p:txBody>
      </p:sp>
    </p:spTree>
    <p:extLst>
      <p:ext uri="{BB962C8B-B14F-4D97-AF65-F5344CB8AC3E}">
        <p14:creationId xmlns:p14="http://schemas.microsoft.com/office/powerpoint/2010/main" val="7425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oorweg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1066800"/>
            <a:ext cx="7772400" cy="993775"/>
          </a:xfrm>
        </p:spPr>
        <p:txBody>
          <a:bodyPr/>
          <a:lstStyle/>
          <a:p>
            <a:pPr defTabSz="912813"/>
            <a:r>
              <a:rPr lang="en-US" altLang="nl-NL" sz="4800" smtClean="0"/>
              <a:t>Visa</a:t>
            </a:r>
            <a:endParaRPr lang="en-US" altLang="nl-NL" sz="400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71550" y="2060575"/>
            <a:ext cx="7416800" cy="4248150"/>
          </a:xfrm>
        </p:spPr>
        <p:txBody>
          <a:bodyPr/>
          <a:lstStyle/>
          <a:p>
            <a:pPr marL="912813" lvl="2" algn="l" defTabSz="912813"/>
            <a:endParaRPr lang="en-US" altLang="nl-NL" sz="2800" smtClean="0"/>
          </a:p>
          <a:p>
            <a:pPr marL="912813" lvl="2" algn="l" defTabSz="912813">
              <a:buFontTx/>
              <a:buChar char="•"/>
            </a:pPr>
            <a:r>
              <a:rPr lang="en-US" altLang="nl-NL" sz="2800" smtClean="0"/>
              <a:t> Consult Nuffic website, foreign embassy or Ministry of Foreign Affairs </a:t>
            </a:r>
          </a:p>
          <a:p>
            <a:pPr marL="912813" lvl="2" algn="l" defTabSz="912813"/>
            <a:r>
              <a:rPr lang="en-US" altLang="nl-NL" smtClean="0">
                <a:hlinkClick r:id="rId3"/>
              </a:rPr>
              <a:t>http://www.minbuza.nl/en/home</a:t>
            </a:r>
            <a:r>
              <a:rPr lang="en-US" altLang="nl-NL" smtClean="0"/>
              <a:t> </a:t>
            </a:r>
          </a:p>
          <a:p>
            <a:pPr marL="912813" lvl="2" algn="l" defTabSz="912813"/>
            <a:r>
              <a:rPr lang="en-US" altLang="nl-NL" smtClean="0">
                <a:hlinkClick r:id="rId4"/>
              </a:rPr>
              <a:t>http://www.visuminfo.nl/</a:t>
            </a:r>
            <a:r>
              <a:rPr lang="en-US" altLang="nl-NL" smtClean="0"/>
              <a:t> </a:t>
            </a:r>
          </a:p>
          <a:p>
            <a:pPr marL="912813" lvl="2" algn="l" defTabSz="912813"/>
            <a:endParaRPr lang="en-US" altLang="nl-NL" smtClean="0"/>
          </a:p>
          <a:p>
            <a:pPr marL="912813" lvl="2" algn="l" defTabSz="912813">
              <a:buFontTx/>
              <a:buChar char="•"/>
            </a:pPr>
            <a:r>
              <a:rPr lang="en-US" altLang="nl-NL" sz="2800" smtClean="0"/>
              <a:t> Tourist visa not sufficient</a:t>
            </a:r>
          </a:p>
          <a:p>
            <a:pPr marL="912813" lvl="2" algn="l" defTabSz="912813"/>
            <a:endParaRPr lang="en-US" altLang="nl-NL" sz="2800" smtClean="0"/>
          </a:p>
        </p:txBody>
      </p:sp>
    </p:spTree>
    <p:extLst>
      <p:ext uri="{BB962C8B-B14F-4D97-AF65-F5344CB8AC3E}">
        <p14:creationId xmlns:p14="http://schemas.microsoft.com/office/powerpoint/2010/main" val="24976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ge presentatie">
  <a:themeElements>
    <a:clrScheme name="Lege presentatie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Lege presentatie">
      <a:majorFont>
        <a:latin typeface="Tahoma"/>
        <a:ea typeface="Osaka"/>
        <a:cs typeface=""/>
      </a:majorFont>
      <a:minorFont>
        <a:latin typeface="Tahom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Tahoma"/>
        <a:ea typeface="Osaka"/>
        <a:cs typeface=""/>
      </a:majorFont>
      <a:minorFont>
        <a:latin typeface="Tahom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Lege presentatie">
  <a:themeElements>
    <a:clrScheme name="Lege presentatie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Lege presentatie">
      <a:majorFont>
        <a:latin typeface="Tahoma"/>
        <a:ea typeface="Osaka"/>
        <a:cs typeface=""/>
      </a:majorFont>
      <a:minorFont>
        <a:latin typeface="Tahom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50258</TotalTime>
  <Words>3539</Words>
  <Application>Microsoft Office PowerPoint</Application>
  <PresentationFormat>Diavoorstelling (4:3)</PresentationFormat>
  <Paragraphs>824</Paragraphs>
  <Slides>100</Slides>
  <Notes>7</Notes>
  <HiddenSlides>0</HiddenSlides>
  <MMClips>0</MMClips>
  <ScaleCrop>false</ScaleCrop>
  <HeadingPairs>
    <vt:vector size="4" baseType="variant">
      <vt:variant>
        <vt:lpstr>Thema</vt:lpstr>
      </vt:variant>
      <vt:variant>
        <vt:i4>5</vt:i4>
      </vt:variant>
      <vt:variant>
        <vt:lpstr>Diatitels</vt:lpstr>
      </vt:variant>
      <vt:variant>
        <vt:i4>100</vt:i4>
      </vt:variant>
    </vt:vector>
  </HeadingPairs>
  <TitlesOfParts>
    <vt:vector size="105" baseType="lpstr">
      <vt:lpstr>Lege presentatie</vt:lpstr>
      <vt:lpstr>Office Theme</vt:lpstr>
      <vt:lpstr>2_Lege presentatie</vt:lpstr>
      <vt:lpstr>1_Lege presentatie</vt:lpstr>
      <vt:lpstr>Kantoorthema</vt:lpstr>
      <vt:lpstr> Minor International Entrepreneurship &amp; Development  2016-2017      Namens  de docenten, Welkom!  </vt:lpstr>
      <vt:lpstr>Wat doen we vandaag?</vt:lpstr>
      <vt:lpstr>Ontwikkeling door  entrepreneurship</vt:lpstr>
      <vt:lpstr>PowerPoint-presentatie</vt:lpstr>
      <vt:lpstr>PowerPoint-presentatie</vt:lpstr>
      <vt:lpstr>Motivaties studenten</vt:lpstr>
      <vt:lpstr>Verwachtingen opdrachtgevers</vt:lpstr>
      <vt:lpstr>Verschillende perspectieven</vt:lpstr>
      <vt:lpstr>Toelichting programma eerste week</vt:lpstr>
      <vt:lpstr>Inhoud minor</vt:lpstr>
      <vt:lpstr>Onderwijsvormen</vt:lpstr>
      <vt:lpstr>Vakkenpakket</vt:lpstr>
      <vt:lpstr>PowerPoint-presentatie</vt:lpstr>
      <vt:lpstr>Vakken en deadlines:</vt:lpstr>
      <vt:lpstr>Speciaal om denken:</vt:lpstr>
      <vt:lpstr>Minor IE&amp;D - Coördinatie</vt:lpstr>
      <vt:lpstr>Informatieverstrekking</vt:lpstr>
      <vt:lpstr>Aanschaf boeken</vt:lpstr>
      <vt:lpstr>Waar allemaal goed voor?</vt:lpstr>
      <vt:lpstr>Unieke onderwijsvormen! Theorie en praktijk bij elkaar.</vt:lpstr>
      <vt:lpstr>Business Marketing &amp; Finance</vt:lpstr>
      <vt:lpstr>Module: Business Marketing &amp; Finance</vt:lpstr>
      <vt:lpstr>Module: Business Marketing &amp; Finance</vt:lpstr>
      <vt:lpstr>Businessgame</vt:lpstr>
      <vt:lpstr>https://tudelft/openresearch.net</vt:lpstr>
      <vt:lpstr>IED: Project Research and Design</vt:lpstr>
      <vt:lpstr>Inlog:  Initial + last name (no dots) Password:  student number</vt:lpstr>
      <vt:lpstr>Openresearch platform:</vt:lpstr>
      <vt:lpstr>PowerPoint-presentatie</vt:lpstr>
      <vt:lpstr>Project plan (Max 5 pages)</vt:lpstr>
      <vt:lpstr>Beoordeling projectplan en beoordeling Open Research</vt:lpstr>
      <vt:lpstr>Mind you:</vt:lpstr>
      <vt:lpstr>Development, Sustainability &amp; Culture (WM0942TU)</vt:lpstr>
      <vt:lpstr>The drama of development</vt:lpstr>
      <vt:lpstr>Development &amp; sustainability</vt:lpstr>
      <vt:lpstr>Main questions</vt:lpstr>
      <vt:lpstr>Assessment </vt:lpstr>
      <vt:lpstr>Five times an Analysis</vt:lpstr>
      <vt:lpstr>Some explanation</vt:lpstr>
      <vt:lpstr>Conditions for development</vt:lpstr>
      <vt:lpstr>Programme</vt:lpstr>
      <vt:lpstr>Guidelines for the assignments &amp; Feasibility Report</vt:lpstr>
      <vt:lpstr>Continuation</vt:lpstr>
      <vt:lpstr>Continuation: Thursday </vt:lpstr>
      <vt:lpstr>Sustainable Entrepreneurship  WM0565TU</vt:lpstr>
      <vt:lpstr>Even voorstellen…</vt:lpstr>
      <vt:lpstr>Movendi Foundation</vt:lpstr>
      <vt:lpstr>Docent, onderzoeker, vrijwilliger en voorheen ondernemer</vt:lpstr>
      <vt:lpstr>Onderwerpen die aan bod gaan komen: </vt:lpstr>
      <vt:lpstr>Onderwerpen die bijna niet aan bod gaan komen</vt:lpstr>
      <vt:lpstr>Boek: Business Model Generation A.Osterwalder</vt:lpstr>
      <vt:lpstr>Wat gaan jullie doen?  (voor het vak Sustainable Entrepreneurship)</vt:lpstr>
      <vt:lpstr>Opdracht SE:  Business Model Design</vt:lpstr>
      <vt:lpstr>Het Business Model Canvas op Blackboard (en document met hulpvragen)</vt:lpstr>
      <vt:lpstr>Het Business Model Canvas op Blackboard (en document met hulpvragen)</vt:lpstr>
      <vt:lpstr>Tijdens de colleges zullen we de blokken uit het BMC blok voor blok bespreken</vt:lpstr>
      <vt:lpstr>Praktische informatie</vt:lpstr>
      <vt:lpstr>Praktische informatie</vt:lpstr>
      <vt:lpstr>Bedankt voor  jullie aandacht</vt:lpstr>
      <vt:lpstr>Case Study Sustainable Entrepreneurship  WM4017TU  </vt:lpstr>
      <vt:lpstr>Praktische informatie over het vak</vt:lpstr>
      <vt:lpstr>Praktische informatie over het vak</vt:lpstr>
      <vt:lpstr>PowerPoint-presentatie</vt:lpstr>
      <vt:lpstr>Voorbereiden</vt:lpstr>
      <vt:lpstr>Voorbeeldproject van wat er mogelijk is in een half jaar</vt:lpstr>
      <vt:lpstr>Vragenlijst</vt:lpstr>
      <vt:lpstr>SWAHILI WORKSHOP</vt:lpstr>
      <vt:lpstr>SWAHILI WORKSHOP</vt:lpstr>
      <vt:lpstr>SWAHILI WORKSHOP</vt:lpstr>
      <vt:lpstr>SWAHILI WORKSHOP</vt:lpstr>
      <vt:lpstr>SWAHILI WORKSHOP</vt:lpstr>
      <vt:lpstr>SWAHILI WORKSHOP</vt:lpstr>
      <vt:lpstr>SWAHILI WORKSHOP</vt:lpstr>
      <vt:lpstr>Bedankt voor  jullie aandacht</vt:lpstr>
      <vt:lpstr>Eindverslag vereisten</vt:lpstr>
      <vt:lpstr>Beoordelingscriteria</vt:lpstr>
      <vt:lpstr>Afspraken met begeleiders</vt:lpstr>
      <vt:lpstr>En dan nog even dit:</vt:lpstr>
      <vt:lpstr>PowerPoint-presentatie</vt:lpstr>
      <vt:lpstr>Inhoud van Reisveiligheid college</vt:lpstr>
      <vt:lpstr>Riscio op incidenten</vt:lpstr>
      <vt:lpstr>Focus op Veiligheid</vt:lpstr>
      <vt:lpstr>Reisadviezen, Ministerie van Buitenlandse Zaken www.rijksoverheid.nl/onderwerpen/reisadviezen</vt:lpstr>
      <vt:lpstr>Voorbeelden</vt:lpstr>
      <vt:lpstr>Incidenten en near misses</vt:lpstr>
      <vt:lpstr>TIPS EN TRUCS Ook voor je vrije tijd!</vt:lpstr>
      <vt:lpstr>Analyse: breng de risico’s in kaart voor je bestemming</vt:lpstr>
      <vt:lpstr>Opdracht: Schrijf je veiligheidsplan</vt:lpstr>
      <vt:lpstr>Bronnen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STUDY ABROAD Practical issues  Toke Hoek – TBM  c.a.hoek@tudelft.nl </vt:lpstr>
      <vt:lpstr>Finances</vt:lpstr>
      <vt:lpstr>Insurance</vt:lpstr>
      <vt:lpstr>Vaccinations </vt:lpstr>
      <vt:lpstr>Visa</vt:lpstr>
      <vt:lpstr>Going Abroad? Let us know.</vt:lpstr>
    </vt:vector>
  </TitlesOfParts>
  <Company>Technische Universiteit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blome</dc:creator>
  <cp:lastModifiedBy>Gebruiker</cp:lastModifiedBy>
  <cp:revision>625</cp:revision>
  <cp:lastPrinted>2015-08-30T20:22:40Z</cp:lastPrinted>
  <dcterms:created xsi:type="dcterms:W3CDTF">2005-02-24T10:38:52Z</dcterms:created>
  <dcterms:modified xsi:type="dcterms:W3CDTF">2016-09-04T20:43:59Z</dcterms:modified>
</cp:coreProperties>
</file>