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11"/>
  </p:notesMasterIdLst>
  <p:handoutMasterIdLst>
    <p:handoutMasterId r:id="rId12"/>
  </p:handoutMasterIdLst>
  <p:sldIdLst>
    <p:sldId id="689" r:id="rId2"/>
    <p:sldId id="690" r:id="rId3"/>
    <p:sldId id="691" r:id="rId4"/>
    <p:sldId id="692" r:id="rId5"/>
    <p:sldId id="693" r:id="rId6"/>
    <p:sldId id="694" r:id="rId7"/>
    <p:sldId id="695" r:id="rId8"/>
    <p:sldId id="696" r:id="rId9"/>
    <p:sldId id="697" r:id="rId10"/>
  </p:sldIdLst>
  <p:sldSz cx="9144000" cy="6858000" type="screen4x3"/>
  <p:notesSz cx="6884988" cy="10018713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CCFF99"/>
    <a:srgbClr val="99FFCC"/>
    <a:srgbClr val="CCECFF"/>
    <a:srgbClr val="FF6699"/>
    <a:srgbClr val="66CCFF"/>
    <a:srgbClr val="C0C0C0"/>
    <a:srgbClr val="00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707" autoAdjust="0"/>
  </p:normalViewPr>
  <p:slideViewPr>
    <p:cSldViewPr>
      <p:cViewPr>
        <p:scale>
          <a:sx n="75" d="100"/>
          <a:sy n="75" d="100"/>
        </p:scale>
        <p:origin x="-2652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54"/>
    </p:cViewPr>
  </p:sorterViewPr>
  <p:notesViewPr>
    <p:cSldViewPr>
      <p:cViewPr varScale="1">
        <p:scale>
          <a:sx n="62" d="100"/>
          <a:sy n="62" d="100"/>
        </p:scale>
        <p:origin x="-2712" y="-86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4032" cy="5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1" tIns="46135" rIns="92271" bIns="46135" numCol="1" anchor="t" anchorCtr="0" compatLnSpc="1">
            <a:prstTxWarp prst="textNoShape">
              <a:avLst/>
            </a:prstTxWarp>
          </a:bodyPr>
          <a:lstStyle>
            <a:lvl1pPr defTabSz="922489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49" y="1"/>
            <a:ext cx="2984032" cy="5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1" tIns="46135" rIns="92271" bIns="46135" numCol="1" anchor="t" anchorCtr="0" compatLnSpc="1">
            <a:prstTxWarp prst="textNoShape">
              <a:avLst/>
            </a:prstTxWarp>
          </a:bodyPr>
          <a:lstStyle>
            <a:lvl1pPr algn="r" defTabSz="922489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4255"/>
            <a:ext cx="2984032" cy="5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1" tIns="46135" rIns="92271" bIns="46135" numCol="1" anchor="b" anchorCtr="0" compatLnSpc="1">
            <a:prstTxWarp prst="textNoShape">
              <a:avLst/>
            </a:prstTxWarp>
          </a:bodyPr>
          <a:lstStyle>
            <a:lvl1pPr defTabSz="922489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49" y="9514255"/>
            <a:ext cx="2984032" cy="5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1" tIns="46135" rIns="92271" bIns="46135" numCol="1" anchor="b" anchorCtr="0" compatLnSpc="1">
            <a:prstTxWarp prst="textNoShape">
              <a:avLst/>
            </a:prstTxWarp>
          </a:bodyPr>
          <a:lstStyle>
            <a:lvl1pPr algn="r" defTabSz="922489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823BD9E9-099E-4A89-97A9-FC3A963C2F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598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4032" cy="5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1" tIns="46135" rIns="92271" bIns="46135" numCol="1" anchor="t" anchorCtr="0" compatLnSpc="1">
            <a:prstTxWarp prst="textNoShape">
              <a:avLst/>
            </a:prstTxWarp>
          </a:bodyPr>
          <a:lstStyle>
            <a:lvl1pPr defTabSz="922489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49" y="1"/>
            <a:ext cx="2984032" cy="5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1" tIns="46135" rIns="92271" bIns="46135" numCol="1" anchor="t" anchorCtr="0" compatLnSpc="1">
            <a:prstTxWarp prst="textNoShape">
              <a:avLst/>
            </a:prstTxWarp>
          </a:bodyPr>
          <a:lstStyle>
            <a:lvl1pPr algn="r" defTabSz="922489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2475"/>
            <a:ext cx="5006975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891" y="4759530"/>
            <a:ext cx="5511208" cy="4506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1" tIns="46135" rIns="92271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4255"/>
            <a:ext cx="2984032" cy="5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1" tIns="46135" rIns="92271" bIns="46135" numCol="1" anchor="b" anchorCtr="0" compatLnSpc="1">
            <a:prstTxWarp prst="textNoShape">
              <a:avLst/>
            </a:prstTxWarp>
          </a:bodyPr>
          <a:lstStyle>
            <a:lvl1pPr defTabSz="922489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49" y="9514255"/>
            <a:ext cx="2984032" cy="5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1" tIns="46135" rIns="92271" bIns="46135" numCol="1" anchor="b" anchorCtr="0" compatLnSpc="1">
            <a:prstTxWarp prst="textNoShape">
              <a:avLst/>
            </a:prstTxWarp>
          </a:bodyPr>
          <a:lstStyle>
            <a:lvl1pPr algn="r" defTabSz="922489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BC9CFA63-01C1-4C68-8AF0-35773FF419D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9074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5ACDD-9353-4EA8-A42D-B4E2CD2844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4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F944A-940D-4BB9-A4D2-489723CAE3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5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33375"/>
            <a:ext cx="1943100" cy="5759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333375"/>
            <a:ext cx="5676900" cy="5759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905B6-5DB3-4D33-83B2-46BBC71C154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96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0" y="1700213"/>
            <a:ext cx="3810000" cy="4392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1700213"/>
            <a:ext cx="3810000" cy="4392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3689E-BFBF-4B55-A11F-9BD347E5C7D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1402F-84FB-42D1-9712-7EFD363C346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0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CDFF1-F725-41FB-85A0-65B7CE5AA67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2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700213"/>
            <a:ext cx="38100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1700213"/>
            <a:ext cx="38100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2C29D-8601-4AB0-8F53-37DABC4A160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4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8D417-46C7-4CC0-9700-7A7A7077FB6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8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BA271-F3EF-4F51-9F30-F7EA08C0C95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0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0C61-1FDC-41BB-B4FD-F3FBFCD8DF8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6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FA10-BE84-4F4A-ABE8-6FA95B72B5A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3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DF8B2-EF6A-463A-AB88-F36663957A6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4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333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700213"/>
            <a:ext cx="777240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7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7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C8862615-D413-4759-A0F1-312692B16ED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9" name="Rectangle 20"/>
          <p:cNvSpPr>
            <a:spLocks noChangeArrowheads="1"/>
          </p:cNvSpPr>
          <p:nvPr/>
        </p:nvSpPr>
        <p:spPr bwMode="auto">
          <a:xfrm>
            <a:off x="0" y="0"/>
            <a:ext cx="469900" cy="2057400"/>
          </a:xfrm>
          <a:prstGeom prst="rect">
            <a:avLst/>
          </a:pr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eaLnBrk="1" hangingPunct="1"/>
            <a:endParaRPr lang="nl-NL" sz="2200">
              <a:latin typeface="Tahoma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en-US" sz="140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A6729B50-2209-4910-A253-331E1225BE58}" type="slidenum">
              <a:rPr lang="en-US" sz="1400">
                <a:latin typeface="Arial" charset="0"/>
                <a:ea typeface="ＭＳ Ｐゴシック" pitchFamily="34" charset="-128"/>
              </a:rPr>
              <a:pPr algn="r"/>
              <a:t>‹nr.›</a:t>
            </a:fld>
            <a:endParaRPr lang="en-US" sz="140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82" name="Line 22"/>
          <p:cNvSpPr>
            <a:spLocks noChangeShapeType="1"/>
          </p:cNvSpPr>
          <p:nvPr/>
        </p:nvSpPr>
        <p:spPr bwMode="auto">
          <a:xfrm>
            <a:off x="0" y="6777038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083" name="Text Box 30"/>
          <p:cNvSpPr txBox="1">
            <a:spLocks noChangeArrowheads="1"/>
          </p:cNvSpPr>
          <p:nvPr/>
        </p:nvSpPr>
        <p:spPr bwMode="white">
          <a:xfrm>
            <a:off x="1498600" y="6567488"/>
            <a:ext cx="2971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Osak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Osak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Osak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Osak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800">
                <a:solidFill>
                  <a:schemeClr val="bg1"/>
                </a:solidFill>
                <a:latin typeface="Tahoma" pitchFamily="34" charset="0"/>
              </a:rPr>
              <a:t>Challenge the future</a:t>
            </a:r>
            <a:endParaRPr lang="nl-NL" sz="2200">
              <a:latin typeface="Tahoma" pitchFamily="34" charset="0"/>
            </a:endParaRP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1498600" y="6288088"/>
            <a:ext cx="990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nl-NL" sz="500" smtClean="0">
                <a:latin typeface="Tahoma" pitchFamily="34" charset="0"/>
                <a:ea typeface="+mn-ea"/>
              </a:rPr>
              <a:t>Delft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500" smtClean="0">
                <a:latin typeface="Tahoma" pitchFamily="34" charset="0"/>
                <a:ea typeface="+mn-ea"/>
              </a:rPr>
              <a:t>University of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500" smtClean="0">
                <a:latin typeface="Tahoma" pitchFamily="34" charset="0"/>
                <a:ea typeface="+mn-ea"/>
              </a:rPr>
              <a:t>Techology</a:t>
            </a:r>
            <a:endParaRPr lang="nl-NL" sz="2200" smtClean="0">
              <a:latin typeface="Tahoma" pitchFamily="34" charset="0"/>
              <a:ea typeface="+mn-ea"/>
            </a:endParaRPr>
          </a:p>
        </p:txBody>
      </p:sp>
      <p:pic>
        <p:nvPicPr>
          <p:cNvPr id="3085" name="Picture 13" descr="Logo presentaties I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97" b="35391"/>
          <a:stretch>
            <a:fillRect/>
          </a:stretch>
        </p:blipFill>
        <p:spPr bwMode="auto">
          <a:xfrm>
            <a:off x="0" y="5715000"/>
            <a:ext cx="9144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latin typeface="Tahoma" pitchFamily="34" charset="0"/>
          <a:ea typeface="Osaka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latin typeface="Tahoma" pitchFamily="34" charset="0"/>
          <a:ea typeface="Osaka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latin typeface="Tahoma" pitchFamily="34" charset="0"/>
          <a:ea typeface="Osaka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latin typeface="Tahoma" pitchFamily="34" charset="0"/>
          <a:ea typeface="Osaka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latin typeface="Tahoma" pitchFamily="34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latin typeface="Tahoma" pitchFamily="34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latin typeface="Tahoma" pitchFamily="34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latin typeface="Tahoma" pitchFamily="34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531462" cy="54272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Project </a:t>
            </a:r>
            <a:r>
              <a:rPr lang="en-US" smtClean="0"/>
              <a:t>plan (Max 5 </a:t>
            </a:r>
            <a:r>
              <a:rPr lang="en-US" dirty="0" smtClean="0"/>
              <a:t>pages)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69662"/>
            <a:ext cx="8428710" cy="6188338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buAutoNum type="arabicPeriod"/>
            </a:pPr>
            <a:r>
              <a:rPr lang="nl-NL" sz="1800" dirty="0" smtClean="0">
                <a:latin typeface="Tahoma" charset="0"/>
              </a:rPr>
              <a:t> Mission of the project (the </a:t>
            </a:r>
            <a:r>
              <a:rPr lang="nl-NL" sz="1800" dirty="0" err="1" smtClean="0">
                <a:latin typeface="Tahoma" charset="0"/>
              </a:rPr>
              <a:t>higher</a:t>
            </a:r>
            <a:r>
              <a:rPr lang="nl-NL" sz="1800" dirty="0" smtClean="0">
                <a:latin typeface="Tahoma" charset="0"/>
              </a:rPr>
              <a:t> goal: </a:t>
            </a:r>
            <a:r>
              <a:rPr lang="nl-NL" sz="1800" dirty="0" err="1" smtClean="0">
                <a:latin typeface="Tahoma" charset="0"/>
              </a:rPr>
              <a:t>not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too</a:t>
            </a:r>
            <a:r>
              <a:rPr lang="nl-NL" sz="1800" dirty="0" smtClean="0">
                <a:latin typeface="Tahoma" charset="0"/>
              </a:rPr>
              <a:t> concrete, nor </a:t>
            </a:r>
            <a:r>
              <a:rPr lang="nl-NL" sz="1800" dirty="0" err="1" smtClean="0">
                <a:latin typeface="Tahoma" charset="0"/>
              </a:rPr>
              <a:t>too</a:t>
            </a:r>
            <a:r>
              <a:rPr lang="nl-NL" sz="1800" dirty="0" smtClean="0">
                <a:latin typeface="Tahoma" charset="0"/>
              </a:rPr>
              <a:t> abstract)</a:t>
            </a:r>
          </a:p>
          <a:p>
            <a:pPr marL="0" indent="0">
              <a:lnSpc>
                <a:spcPct val="140000"/>
              </a:lnSpc>
              <a:buAutoNum type="arabicPeriod"/>
            </a:pPr>
            <a:r>
              <a:rPr lang="nl-NL" sz="1800" dirty="0" smtClean="0">
                <a:latin typeface="Tahoma" charset="0"/>
              </a:rPr>
              <a:t> Scope (</a:t>
            </a:r>
            <a:r>
              <a:rPr lang="nl-NL" sz="1800" dirty="0" err="1" smtClean="0">
                <a:latin typeface="Tahoma" charset="0"/>
              </a:rPr>
              <a:t>what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will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you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and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what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will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you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not</a:t>
            </a:r>
            <a:r>
              <a:rPr lang="nl-NL" sz="1800" dirty="0" smtClean="0">
                <a:latin typeface="Tahoma" charset="0"/>
              </a:rPr>
              <a:t> do)</a:t>
            </a:r>
          </a:p>
          <a:p>
            <a:pPr marL="0" indent="0">
              <a:lnSpc>
                <a:spcPct val="140000"/>
              </a:lnSpc>
              <a:buAutoNum type="arabicPeriod"/>
            </a:pPr>
            <a:r>
              <a:rPr lang="nl-NL" sz="1800" dirty="0" smtClean="0">
                <a:latin typeface="Tahoma" charset="0"/>
              </a:rPr>
              <a:t> Analysis of the </a:t>
            </a:r>
            <a:r>
              <a:rPr lang="nl-NL" sz="1800" dirty="0" err="1" smtClean="0">
                <a:latin typeface="Tahoma" charset="0"/>
              </a:rPr>
              <a:t>problem</a:t>
            </a:r>
            <a:r>
              <a:rPr lang="nl-NL" sz="1800" dirty="0" smtClean="0">
                <a:latin typeface="Tahoma" charset="0"/>
              </a:rPr>
              <a:t> (</a:t>
            </a:r>
            <a:r>
              <a:rPr lang="nl-NL" sz="1800" dirty="0" err="1" smtClean="0">
                <a:latin typeface="Tahoma" charset="0"/>
              </a:rPr>
              <a:t>what</a:t>
            </a:r>
            <a:r>
              <a:rPr lang="nl-NL" sz="1800" dirty="0" smtClean="0">
                <a:latin typeface="Tahoma" charset="0"/>
              </a:rPr>
              <a:t> is the </a:t>
            </a:r>
            <a:r>
              <a:rPr lang="nl-NL" sz="1800" dirty="0" err="1" smtClean="0">
                <a:latin typeface="Tahoma" charset="0"/>
              </a:rPr>
              <a:t>problem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and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how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will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your</a:t>
            </a:r>
            <a:r>
              <a:rPr lang="nl-NL" sz="1800" dirty="0" smtClean="0">
                <a:latin typeface="Tahoma" charset="0"/>
              </a:rPr>
              <a:t> solution </a:t>
            </a:r>
            <a:r>
              <a:rPr lang="nl-NL" sz="1800" dirty="0" err="1" smtClean="0">
                <a:latin typeface="Tahoma" charset="0"/>
              </a:rPr>
              <a:t>contribute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to</a:t>
            </a:r>
            <a:r>
              <a:rPr lang="nl-NL" sz="1800" dirty="0" smtClean="0">
                <a:latin typeface="Tahoma" charset="0"/>
              </a:rPr>
              <a:t> the mission of </a:t>
            </a:r>
            <a:r>
              <a:rPr lang="nl-NL" sz="1800" dirty="0" err="1" smtClean="0">
                <a:latin typeface="Tahoma" charset="0"/>
              </a:rPr>
              <a:t>the</a:t>
            </a:r>
            <a:r>
              <a:rPr lang="nl-NL" sz="1800" dirty="0" smtClean="0">
                <a:latin typeface="Tahoma" charset="0"/>
              </a:rPr>
              <a:t> project?)</a:t>
            </a:r>
          </a:p>
          <a:p>
            <a:pPr marL="0" indent="0">
              <a:lnSpc>
                <a:spcPct val="140000"/>
              </a:lnSpc>
              <a:buAutoNum type="arabicPeriod"/>
            </a:pPr>
            <a:r>
              <a:rPr lang="nl-NL" sz="1800" dirty="0">
                <a:latin typeface="Tahoma" charset="0"/>
              </a:rPr>
              <a:t> </a:t>
            </a:r>
            <a:r>
              <a:rPr lang="nl-NL" sz="1800" dirty="0" smtClean="0">
                <a:latin typeface="Tahoma" charset="0"/>
              </a:rPr>
              <a:t>Project </a:t>
            </a:r>
            <a:r>
              <a:rPr lang="nl-NL" sz="1800" dirty="0" err="1" smtClean="0">
                <a:latin typeface="Tahoma" charset="0"/>
              </a:rPr>
              <a:t>structure</a:t>
            </a:r>
            <a:r>
              <a:rPr lang="nl-NL" sz="1800" dirty="0" smtClean="0">
                <a:latin typeface="Tahoma" charset="0"/>
              </a:rPr>
              <a:t>/</a:t>
            </a:r>
            <a:r>
              <a:rPr lang="nl-NL" sz="1800" dirty="0" err="1" smtClean="0">
                <a:latin typeface="Tahoma" charset="0"/>
              </a:rPr>
              <a:t>activities</a:t>
            </a:r>
            <a:r>
              <a:rPr lang="nl-NL" sz="1800" dirty="0" smtClean="0">
                <a:latin typeface="Tahoma" charset="0"/>
              </a:rPr>
              <a:t> (</a:t>
            </a:r>
            <a:r>
              <a:rPr lang="nl-NL" sz="1800" dirty="0" err="1" smtClean="0">
                <a:latin typeface="Tahoma" charset="0"/>
              </a:rPr>
              <a:t>what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will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you</a:t>
            </a:r>
            <a:r>
              <a:rPr lang="nl-NL" sz="1800" dirty="0" smtClean="0">
                <a:latin typeface="Tahoma" charset="0"/>
              </a:rPr>
              <a:t> do, </a:t>
            </a:r>
            <a:r>
              <a:rPr lang="nl-NL" sz="1800" dirty="0" err="1" smtClean="0">
                <a:latin typeface="Tahoma" charset="0"/>
              </a:rPr>
              <a:t>how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will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you</a:t>
            </a:r>
            <a:r>
              <a:rPr lang="nl-NL" sz="1800" dirty="0" smtClean="0">
                <a:latin typeface="Tahoma" charset="0"/>
              </a:rPr>
              <a:t> do </a:t>
            </a:r>
            <a:r>
              <a:rPr lang="nl-NL" sz="1800" dirty="0" err="1" smtClean="0">
                <a:latin typeface="Tahoma" charset="0"/>
              </a:rPr>
              <a:t>it</a:t>
            </a:r>
            <a:r>
              <a:rPr lang="nl-NL" sz="1800" dirty="0" smtClean="0">
                <a:latin typeface="Tahoma" charset="0"/>
              </a:rPr>
              <a:t>, </a:t>
            </a:r>
            <a:r>
              <a:rPr lang="nl-NL" sz="1800" dirty="0" err="1" smtClean="0">
                <a:latin typeface="Tahoma" charset="0"/>
              </a:rPr>
              <a:t>how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much</a:t>
            </a:r>
            <a:r>
              <a:rPr lang="nl-NL" sz="1800" dirty="0" smtClean="0">
                <a:latin typeface="Tahoma" charset="0"/>
              </a:rPr>
              <a:t> time does </a:t>
            </a:r>
            <a:r>
              <a:rPr lang="nl-NL" sz="1800" dirty="0" err="1" smtClean="0">
                <a:latin typeface="Tahoma" charset="0"/>
              </a:rPr>
              <a:t>each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activity</a:t>
            </a:r>
            <a:r>
              <a:rPr lang="nl-NL" sz="1800" dirty="0" smtClean="0">
                <a:latin typeface="Tahoma" charset="0"/>
              </a:rPr>
              <a:t> take, overlap in </a:t>
            </a:r>
            <a:r>
              <a:rPr lang="nl-NL" sz="1800" dirty="0" err="1" smtClean="0">
                <a:latin typeface="Tahoma" charset="0"/>
              </a:rPr>
              <a:t>activities</a:t>
            </a:r>
            <a:r>
              <a:rPr lang="nl-NL" sz="1800" dirty="0" smtClean="0">
                <a:latin typeface="Tahoma" charset="0"/>
              </a:rPr>
              <a:t>, </a:t>
            </a:r>
            <a:r>
              <a:rPr lang="nl-NL" sz="1800" dirty="0" err="1" smtClean="0">
                <a:latin typeface="Tahoma" charset="0"/>
              </a:rPr>
              <a:t>when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and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with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which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milestones</a:t>
            </a:r>
            <a:r>
              <a:rPr lang="nl-NL" sz="1800" dirty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and</a:t>
            </a:r>
            <a:r>
              <a:rPr lang="nl-NL" sz="1800" dirty="0" smtClean="0">
                <a:latin typeface="Tahoma" charset="0"/>
              </a:rPr>
              <a:t> deliverables)</a:t>
            </a:r>
          </a:p>
          <a:p>
            <a:pPr marL="0" indent="0">
              <a:lnSpc>
                <a:spcPct val="140000"/>
              </a:lnSpc>
              <a:buAutoNum type="arabicPeriod"/>
            </a:pPr>
            <a:r>
              <a:rPr lang="nl-NL" sz="1800" dirty="0" smtClean="0">
                <a:latin typeface="Tahoma" charset="0"/>
              </a:rPr>
              <a:t> Project </a:t>
            </a:r>
            <a:r>
              <a:rPr lang="nl-NL" sz="1800" dirty="0" err="1" smtClean="0">
                <a:latin typeface="Tahoma" charset="0"/>
              </a:rPr>
              <a:t>organisation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>
                <a:latin typeface="Tahoma" charset="0"/>
              </a:rPr>
              <a:t>(stakeholders, project team (</a:t>
            </a:r>
            <a:r>
              <a:rPr lang="nl-NL" sz="1800" dirty="0" err="1" smtClean="0">
                <a:latin typeface="Tahoma" charset="0"/>
              </a:rPr>
              <a:t>internal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and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external</a:t>
            </a:r>
            <a:r>
              <a:rPr lang="nl-NL" sz="1800" dirty="0" smtClean="0">
                <a:latin typeface="Tahoma" charset="0"/>
              </a:rPr>
              <a:t>),  </a:t>
            </a:r>
            <a:r>
              <a:rPr lang="nl-NL" sz="1800" dirty="0" err="1" smtClean="0">
                <a:latin typeface="Tahoma" charset="0"/>
              </a:rPr>
              <a:t>collaboration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and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division</a:t>
            </a:r>
            <a:r>
              <a:rPr lang="nl-NL" sz="1800" dirty="0" smtClean="0">
                <a:latin typeface="Tahoma" charset="0"/>
              </a:rPr>
              <a:t> of </a:t>
            </a:r>
            <a:r>
              <a:rPr lang="nl-NL" sz="1800" dirty="0" err="1" smtClean="0">
                <a:latin typeface="Tahoma" charset="0"/>
              </a:rPr>
              <a:t>tasks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between</a:t>
            </a:r>
            <a:r>
              <a:rPr lang="nl-NL" sz="1800" dirty="0" smtClean="0">
                <a:latin typeface="Tahoma" charset="0"/>
              </a:rPr>
              <a:t> team members) </a:t>
            </a:r>
          </a:p>
          <a:p>
            <a:pPr marL="0" indent="0">
              <a:lnSpc>
                <a:spcPct val="140000"/>
              </a:lnSpc>
              <a:buAutoNum type="arabicPeriod"/>
            </a:pP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>
                <a:latin typeface="Tahoma" charset="0"/>
              </a:rPr>
              <a:t>Management of risk </a:t>
            </a:r>
            <a:r>
              <a:rPr lang="nl-NL" sz="1800" dirty="0" err="1">
                <a:latin typeface="Tahoma" charset="0"/>
              </a:rPr>
              <a:t>and</a:t>
            </a:r>
            <a:r>
              <a:rPr lang="nl-NL" sz="1800" dirty="0">
                <a:latin typeface="Tahoma" charset="0"/>
              </a:rPr>
              <a:t> </a:t>
            </a:r>
            <a:r>
              <a:rPr lang="nl-NL" sz="1800" dirty="0" err="1">
                <a:latin typeface="Tahoma" charset="0"/>
              </a:rPr>
              <a:t>contingencies</a:t>
            </a:r>
            <a:r>
              <a:rPr lang="nl-NL" sz="1800" dirty="0">
                <a:latin typeface="Tahoma" charset="0"/>
              </a:rPr>
              <a:t>, </a:t>
            </a:r>
            <a:r>
              <a:rPr lang="nl-NL" sz="1800" dirty="0" err="1">
                <a:latin typeface="Tahoma" charset="0"/>
              </a:rPr>
              <a:t>alternative</a:t>
            </a:r>
            <a:r>
              <a:rPr lang="nl-NL" sz="1800" dirty="0">
                <a:latin typeface="Tahoma" charset="0"/>
              </a:rPr>
              <a:t> scenario’s, </a:t>
            </a:r>
            <a:r>
              <a:rPr lang="nl-NL" sz="1800" dirty="0" err="1">
                <a:latin typeface="Tahoma" charset="0"/>
              </a:rPr>
              <a:t>what</a:t>
            </a:r>
            <a:r>
              <a:rPr lang="nl-NL" sz="1800" dirty="0">
                <a:latin typeface="Tahoma" charset="0"/>
              </a:rPr>
              <a:t> </a:t>
            </a:r>
            <a:r>
              <a:rPr lang="nl-NL" sz="1800" dirty="0" err="1">
                <a:latin typeface="Tahoma" charset="0"/>
              </a:rPr>
              <a:t>if</a:t>
            </a:r>
            <a:r>
              <a:rPr lang="nl-NL" sz="1800" dirty="0">
                <a:latin typeface="Tahoma" charset="0"/>
              </a:rPr>
              <a:t> … </a:t>
            </a:r>
            <a:endParaRPr lang="nl-NL" sz="1800" dirty="0" smtClean="0">
              <a:latin typeface="Tahoma" charset="0"/>
            </a:endParaRPr>
          </a:p>
          <a:p>
            <a:pPr marL="0" indent="0">
              <a:lnSpc>
                <a:spcPct val="140000"/>
              </a:lnSpc>
              <a:buAutoNum type="arabicPeriod"/>
            </a:pPr>
            <a:r>
              <a:rPr lang="en-GB" sz="1800" dirty="0">
                <a:latin typeface="Tahoma" charset="0"/>
              </a:rPr>
              <a:t> </a:t>
            </a:r>
            <a:r>
              <a:rPr lang="en-GB" sz="1800" dirty="0" smtClean="0">
                <a:latin typeface="Tahoma" charset="0"/>
              </a:rPr>
              <a:t>Deliverables: e.g. report (but why does it make a difference?), prototype?, knowledge transfer?, Etc.</a:t>
            </a:r>
            <a:endParaRPr lang="nl-NL" sz="1800" dirty="0" smtClean="0">
              <a:latin typeface="Tahoma" charset="0"/>
            </a:endParaRPr>
          </a:p>
          <a:p>
            <a:pPr marL="0" indent="0">
              <a:lnSpc>
                <a:spcPct val="140000"/>
              </a:lnSpc>
              <a:buAutoNum type="arabicPeriod"/>
            </a:pP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Continuation</a:t>
            </a:r>
            <a:r>
              <a:rPr lang="nl-NL" sz="1800" dirty="0" smtClean="0">
                <a:latin typeface="Tahoma" charset="0"/>
              </a:rPr>
              <a:t> of the project </a:t>
            </a:r>
            <a:r>
              <a:rPr lang="nl-NL" sz="1800" dirty="0" err="1" smtClean="0">
                <a:latin typeface="Tahoma" charset="0"/>
              </a:rPr>
              <a:t>after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you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leave</a:t>
            </a:r>
            <a:endParaRPr lang="nl-NL" sz="1800" dirty="0" smtClean="0">
              <a:latin typeface="Tahoma" charset="0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6937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531462" cy="542726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40000"/>
              </a:lnSpc>
            </a:pPr>
            <a:r>
              <a:rPr lang="nl-NL" dirty="0" smtClean="0">
                <a:latin typeface="Tahoma" charset="0"/>
              </a:rPr>
              <a:t>Mission </a:t>
            </a:r>
            <a:r>
              <a:rPr lang="nl-NL" dirty="0">
                <a:latin typeface="Tahoma" charset="0"/>
              </a:rPr>
              <a:t>of </a:t>
            </a:r>
            <a:r>
              <a:rPr lang="nl-NL" dirty="0" err="1">
                <a:latin typeface="Tahoma" charset="0"/>
              </a:rPr>
              <a:t>the</a:t>
            </a:r>
            <a:r>
              <a:rPr lang="nl-NL" dirty="0">
                <a:latin typeface="Tahoma" charset="0"/>
              </a:rPr>
              <a:t> project (</a:t>
            </a:r>
            <a:r>
              <a:rPr lang="nl-NL" dirty="0" err="1">
                <a:latin typeface="Tahoma" charset="0"/>
              </a:rPr>
              <a:t>the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higher</a:t>
            </a:r>
            <a:r>
              <a:rPr lang="nl-NL" dirty="0">
                <a:latin typeface="Tahoma" charset="0"/>
              </a:rPr>
              <a:t> goal: </a:t>
            </a:r>
            <a:r>
              <a:rPr lang="nl-NL" dirty="0" err="1">
                <a:latin typeface="Tahoma" charset="0"/>
              </a:rPr>
              <a:t>not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too</a:t>
            </a:r>
            <a:r>
              <a:rPr lang="nl-NL" dirty="0">
                <a:latin typeface="Tahoma" charset="0"/>
              </a:rPr>
              <a:t> concrete, nor </a:t>
            </a:r>
            <a:r>
              <a:rPr lang="nl-NL" dirty="0" err="1">
                <a:latin typeface="Tahoma" charset="0"/>
              </a:rPr>
              <a:t>too</a:t>
            </a:r>
            <a:r>
              <a:rPr lang="nl-NL" dirty="0">
                <a:latin typeface="Tahoma" charset="0"/>
              </a:rPr>
              <a:t> abstract)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69662"/>
            <a:ext cx="8428710" cy="6188338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Example:  you will work for the business plan for a craft shop run by volunteers and by a schoolteacher who owns </a:t>
            </a:r>
            <a:r>
              <a:rPr lang="en-US" sz="1800" dirty="0" smtClean="0"/>
              <a:t>it in Surinam. </a:t>
            </a:r>
            <a:r>
              <a:rPr lang="en-US" sz="1800" dirty="0" smtClean="0"/>
              <a:t>They want to enlarge the production and reach a larger market. </a:t>
            </a:r>
            <a:r>
              <a:rPr lang="en-US" sz="1800" dirty="0" smtClean="0"/>
              <a:t>They </a:t>
            </a:r>
            <a:r>
              <a:rPr lang="en-US" sz="1800" dirty="0" smtClean="0"/>
              <a:t>also want new designs.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What is your goal?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Poverty alleviation for women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– would be too broad.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Making designs and making a business plan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– but these are deliverables and targets, not objectives.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Enhancing  the business opportunities for crafters in </a:t>
            </a:r>
            <a:r>
              <a:rPr lang="en-US" sz="1800" dirty="0" smtClean="0"/>
              <a:t>Surinam – that’s better</a:t>
            </a:r>
            <a:endParaRPr lang="en-US" sz="18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Why important?  If you cannot reach your targets or deliverables, you have to “translate” your overall objective into new deliverables on the spot!</a:t>
            </a:r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5849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531462" cy="542726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40000"/>
              </a:lnSpc>
            </a:pPr>
            <a:r>
              <a:rPr lang="nl-NL" dirty="0">
                <a:latin typeface="Tahoma" charset="0"/>
              </a:rPr>
              <a:t>Scope (</a:t>
            </a:r>
            <a:r>
              <a:rPr lang="nl-NL" dirty="0" err="1">
                <a:latin typeface="Tahoma" charset="0"/>
              </a:rPr>
              <a:t>what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will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you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and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what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will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you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not</a:t>
            </a:r>
            <a:r>
              <a:rPr lang="nl-NL" dirty="0">
                <a:latin typeface="Tahoma" charset="0"/>
              </a:rPr>
              <a:t> do)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69662"/>
            <a:ext cx="8428710" cy="6188338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Craft shop once more: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Is marketing also part of it?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If you want to make new designs,  how much marketing exploration is necessary?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Doing interviews? How many? How much time does that take?</a:t>
            </a:r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In general: objective, scope and  activities/deliverables should be in equilibrium.  They influence each other. If you do not have time for market research, you might in this case have to change the overall objective into: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Enhancing the internal business processes for crafters in Surinam.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584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531462" cy="542726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40000"/>
              </a:lnSpc>
            </a:pPr>
            <a:r>
              <a:rPr lang="nl-NL" dirty="0" smtClean="0">
                <a:latin typeface="Tahoma" charset="0"/>
              </a:rPr>
              <a:t>Analysis </a:t>
            </a:r>
            <a:r>
              <a:rPr lang="nl-NL" dirty="0">
                <a:latin typeface="Tahoma" charset="0"/>
              </a:rPr>
              <a:t>of </a:t>
            </a:r>
            <a:r>
              <a:rPr lang="nl-NL" dirty="0" err="1">
                <a:latin typeface="Tahoma" charset="0"/>
              </a:rPr>
              <a:t>the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problem</a:t>
            </a:r>
            <a:r>
              <a:rPr lang="nl-NL" dirty="0">
                <a:latin typeface="Tahoma" charset="0"/>
              </a:rPr>
              <a:t> (</a:t>
            </a:r>
            <a:r>
              <a:rPr lang="nl-NL" dirty="0" err="1">
                <a:latin typeface="Tahoma" charset="0"/>
              </a:rPr>
              <a:t>what</a:t>
            </a:r>
            <a:r>
              <a:rPr lang="nl-NL" dirty="0">
                <a:latin typeface="Tahoma" charset="0"/>
              </a:rPr>
              <a:t> is </a:t>
            </a:r>
            <a:r>
              <a:rPr lang="nl-NL" dirty="0" err="1">
                <a:latin typeface="Tahoma" charset="0"/>
              </a:rPr>
              <a:t>the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problem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and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how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will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your</a:t>
            </a:r>
            <a:r>
              <a:rPr lang="nl-NL" dirty="0">
                <a:latin typeface="Tahoma" charset="0"/>
              </a:rPr>
              <a:t> solution </a:t>
            </a:r>
            <a:r>
              <a:rPr lang="nl-NL" dirty="0" err="1">
                <a:latin typeface="Tahoma" charset="0"/>
              </a:rPr>
              <a:t>contribute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to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the</a:t>
            </a:r>
            <a:r>
              <a:rPr lang="nl-NL" dirty="0">
                <a:latin typeface="Tahoma" charset="0"/>
              </a:rPr>
              <a:t> mission of </a:t>
            </a:r>
            <a:r>
              <a:rPr lang="nl-NL" dirty="0" err="1">
                <a:latin typeface="Tahoma" charset="0"/>
              </a:rPr>
              <a:t>the</a:t>
            </a:r>
            <a:r>
              <a:rPr lang="nl-NL" dirty="0">
                <a:latin typeface="Tahoma" charset="0"/>
              </a:rPr>
              <a:t> project?)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69662"/>
            <a:ext cx="8428710" cy="6188338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  <a:p>
            <a:pPr marL="0" indent="0">
              <a:lnSpc>
                <a:spcPct val="14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Actually what is the problem of the crafters? And of the schoolteacher?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They didn’t properly keep track of the produce.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Pricing was at random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They were </a:t>
            </a:r>
            <a:r>
              <a:rPr lang="en-US" sz="1800" dirty="0" smtClean="0"/>
              <a:t>not </a:t>
            </a:r>
            <a:r>
              <a:rPr lang="en-US" sz="1800" dirty="0" smtClean="0"/>
              <a:t>much in close contact (communication problems)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The building was old (the shop</a:t>
            </a:r>
            <a:r>
              <a:rPr lang="en-US" sz="1800" dirty="0" smtClean="0"/>
              <a:t>) – that is what they originally came up with.</a:t>
            </a:r>
            <a:endParaRPr lang="en-US" sz="18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There was lack of </a:t>
            </a:r>
            <a:r>
              <a:rPr lang="en-US" sz="1800" dirty="0" smtClean="0"/>
              <a:t>money </a:t>
            </a:r>
            <a:r>
              <a:rPr lang="en-US" sz="1800" dirty="0" smtClean="0"/>
              <a:t>(loan and fundraising)</a:t>
            </a:r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Things are often not what they seem to be: one of the biggest problems </a:t>
            </a:r>
            <a:r>
              <a:rPr lang="en-US" sz="1800" dirty="0" smtClean="0"/>
              <a:t>turned out to be distrust </a:t>
            </a:r>
            <a:r>
              <a:rPr lang="en-US" sz="1800" dirty="0" smtClean="0"/>
              <a:t>– discovered and </a:t>
            </a:r>
            <a:r>
              <a:rPr lang="en-US" sz="1800" dirty="0" smtClean="0"/>
              <a:t>tactically solved </a:t>
            </a:r>
            <a:r>
              <a:rPr lang="en-US" sz="1800" dirty="0" smtClean="0"/>
              <a:t>by the students, Excel form, many meetings.</a:t>
            </a:r>
            <a:endParaRPr lang="en-US" sz="1800" dirty="0"/>
          </a:p>
          <a:p>
            <a:pPr marL="0" indent="0">
              <a:lnSpc>
                <a:spcPct val="14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584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531462" cy="542726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40000"/>
              </a:lnSpc>
            </a:pPr>
            <a:r>
              <a:rPr lang="nl-NL" dirty="0">
                <a:latin typeface="Tahoma" charset="0"/>
              </a:rPr>
              <a:t>Project </a:t>
            </a:r>
            <a:r>
              <a:rPr lang="nl-NL" dirty="0" err="1">
                <a:latin typeface="Tahoma" charset="0"/>
              </a:rPr>
              <a:t>structure</a:t>
            </a:r>
            <a:r>
              <a:rPr lang="nl-NL" dirty="0">
                <a:latin typeface="Tahoma" charset="0"/>
              </a:rPr>
              <a:t>/</a:t>
            </a:r>
            <a:r>
              <a:rPr lang="nl-NL" dirty="0" err="1">
                <a:latin typeface="Tahoma" charset="0"/>
              </a:rPr>
              <a:t>activities</a:t>
            </a:r>
            <a:r>
              <a:rPr lang="nl-NL" dirty="0">
                <a:latin typeface="Tahoma" charset="0"/>
              </a:rPr>
              <a:t> (</a:t>
            </a:r>
            <a:r>
              <a:rPr lang="nl-NL" dirty="0" err="1">
                <a:latin typeface="Tahoma" charset="0"/>
              </a:rPr>
              <a:t>what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will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you</a:t>
            </a:r>
            <a:r>
              <a:rPr lang="nl-NL" dirty="0">
                <a:latin typeface="Tahoma" charset="0"/>
              </a:rPr>
              <a:t> do, </a:t>
            </a:r>
            <a:r>
              <a:rPr lang="nl-NL" dirty="0" err="1">
                <a:latin typeface="Tahoma" charset="0"/>
              </a:rPr>
              <a:t>how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will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you</a:t>
            </a:r>
            <a:r>
              <a:rPr lang="nl-NL" dirty="0">
                <a:latin typeface="Tahoma" charset="0"/>
              </a:rPr>
              <a:t> do </a:t>
            </a:r>
            <a:r>
              <a:rPr lang="nl-NL" dirty="0" err="1">
                <a:latin typeface="Tahoma" charset="0"/>
              </a:rPr>
              <a:t>it</a:t>
            </a:r>
            <a:r>
              <a:rPr lang="nl-NL" dirty="0">
                <a:latin typeface="Tahoma" charset="0"/>
              </a:rPr>
              <a:t>, </a:t>
            </a:r>
            <a:r>
              <a:rPr lang="nl-NL" dirty="0" err="1">
                <a:latin typeface="Tahoma" charset="0"/>
              </a:rPr>
              <a:t>how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much</a:t>
            </a:r>
            <a:r>
              <a:rPr lang="nl-NL" dirty="0">
                <a:latin typeface="Tahoma" charset="0"/>
              </a:rPr>
              <a:t> time does </a:t>
            </a:r>
            <a:r>
              <a:rPr lang="nl-NL" dirty="0" err="1">
                <a:latin typeface="Tahoma" charset="0"/>
              </a:rPr>
              <a:t>each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activity</a:t>
            </a:r>
            <a:r>
              <a:rPr lang="nl-NL" dirty="0">
                <a:latin typeface="Tahoma" charset="0"/>
              </a:rPr>
              <a:t> take, overlap in </a:t>
            </a:r>
            <a:r>
              <a:rPr lang="nl-NL" dirty="0" err="1">
                <a:latin typeface="Tahoma" charset="0"/>
              </a:rPr>
              <a:t>activities</a:t>
            </a:r>
            <a:r>
              <a:rPr lang="nl-NL" dirty="0">
                <a:latin typeface="Tahoma" charset="0"/>
              </a:rPr>
              <a:t>, </a:t>
            </a:r>
            <a:r>
              <a:rPr lang="nl-NL" dirty="0" err="1">
                <a:latin typeface="Tahoma" charset="0"/>
              </a:rPr>
              <a:t>when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and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with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which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milestones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and</a:t>
            </a:r>
            <a:r>
              <a:rPr lang="nl-NL" dirty="0">
                <a:latin typeface="Tahoma" charset="0"/>
              </a:rPr>
              <a:t> deliverables)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69662"/>
            <a:ext cx="8428710" cy="6188338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  <a:p>
            <a:pPr marL="0" indent="0">
              <a:lnSpc>
                <a:spcPct val="14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If you do expert interviews, how many can you do on one day in Surinam?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If you  </a:t>
            </a:r>
            <a:r>
              <a:rPr lang="en-US" sz="1800" dirty="0" smtClean="0"/>
              <a:t>buy </a:t>
            </a:r>
            <a:r>
              <a:rPr lang="en-US" sz="1800" dirty="0" smtClean="0"/>
              <a:t>timber, what activities  does that imply and how much time does it cost?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How about delays in delivery?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Should you finish the interviews before buying timber? In that case both will take more time</a:t>
            </a:r>
            <a:r>
              <a:rPr lang="en-US" sz="1800" dirty="0" smtClean="0"/>
              <a:t>. Indicate how activities do overlap in order to be effective.</a:t>
            </a:r>
            <a:endParaRPr lang="en-US" sz="18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Overseeing all </a:t>
            </a:r>
            <a:r>
              <a:rPr lang="en-US" sz="1800" dirty="0" smtClean="0"/>
              <a:t>your activities, can you do it within three months?  How do they fit together? Do you have to reformulate your project goal or deliverables from this perspective?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584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531462" cy="542726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40000"/>
              </a:lnSpc>
            </a:pPr>
            <a:r>
              <a:rPr lang="nl-NL" dirty="0">
                <a:latin typeface="Tahoma" charset="0"/>
              </a:rPr>
              <a:t>Project </a:t>
            </a:r>
            <a:r>
              <a:rPr lang="nl-NL" dirty="0" err="1">
                <a:latin typeface="Tahoma" charset="0"/>
              </a:rPr>
              <a:t>organisation</a:t>
            </a:r>
            <a:r>
              <a:rPr lang="nl-NL" dirty="0">
                <a:latin typeface="Tahoma" charset="0"/>
              </a:rPr>
              <a:t> (stakeholders, project team (</a:t>
            </a:r>
            <a:r>
              <a:rPr lang="nl-NL" dirty="0" err="1">
                <a:latin typeface="Tahoma" charset="0"/>
              </a:rPr>
              <a:t>internal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and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external</a:t>
            </a:r>
            <a:r>
              <a:rPr lang="nl-NL" dirty="0">
                <a:latin typeface="Tahoma" charset="0"/>
              </a:rPr>
              <a:t>),  </a:t>
            </a:r>
            <a:r>
              <a:rPr lang="nl-NL" dirty="0" err="1">
                <a:latin typeface="Tahoma" charset="0"/>
              </a:rPr>
              <a:t>collaboration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and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division</a:t>
            </a:r>
            <a:r>
              <a:rPr lang="nl-NL" dirty="0">
                <a:latin typeface="Tahoma" charset="0"/>
              </a:rPr>
              <a:t> of </a:t>
            </a:r>
            <a:r>
              <a:rPr lang="nl-NL" dirty="0" err="1">
                <a:latin typeface="Tahoma" charset="0"/>
              </a:rPr>
              <a:t>tasks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between</a:t>
            </a:r>
            <a:r>
              <a:rPr lang="nl-NL" dirty="0">
                <a:latin typeface="Tahoma" charset="0"/>
              </a:rPr>
              <a:t> team members)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69662"/>
            <a:ext cx="8428710" cy="6188338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  <a:p>
            <a:pPr marL="0" indent="0">
              <a:lnSpc>
                <a:spcPct val="14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Do you have regular meetings as a project team? Who chairs them? Even within the three of you?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Do you keep track of your decisions and do you communicate them?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Is there a clear division of responsibilities and is that communicated clearly to the other stakeholders?</a:t>
            </a:r>
            <a:endParaRPr lang="en-US" sz="1800" dirty="0"/>
          </a:p>
          <a:p>
            <a:pPr marL="0" indent="0">
              <a:lnSpc>
                <a:spcPct val="14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584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531462" cy="542726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40000"/>
              </a:lnSpc>
            </a:pPr>
            <a:r>
              <a:rPr lang="nl-NL" dirty="0">
                <a:latin typeface="Tahoma" charset="0"/>
              </a:rPr>
              <a:t>Management of risk </a:t>
            </a:r>
            <a:r>
              <a:rPr lang="nl-NL" dirty="0" err="1">
                <a:latin typeface="Tahoma" charset="0"/>
              </a:rPr>
              <a:t>and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contingencies</a:t>
            </a:r>
            <a:r>
              <a:rPr lang="nl-NL" dirty="0">
                <a:latin typeface="Tahoma" charset="0"/>
              </a:rPr>
              <a:t>, </a:t>
            </a:r>
            <a:r>
              <a:rPr lang="nl-NL" dirty="0" err="1">
                <a:latin typeface="Tahoma" charset="0"/>
              </a:rPr>
              <a:t>alternative</a:t>
            </a:r>
            <a:r>
              <a:rPr lang="nl-NL" dirty="0">
                <a:latin typeface="Tahoma" charset="0"/>
              </a:rPr>
              <a:t> scenario’s, </a:t>
            </a:r>
            <a:r>
              <a:rPr lang="nl-NL" dirty="0" err="1">
                <a:latin typeface="Tahoma" charset="0"/>
              </a:rPr>
              <a:t>what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if</a:t>
            </a:r>
            <a:r>
              <a:rPr lang="nl-NL" dirty="0">
                <a:latin typeface="Tahoma" charset="0"/>
              </a:rPr>
              <a:t> 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69662"/>
            <a:ext cx="8428710" cy="6188338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Suddenly all of the money has been spent to other priorities.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The project supervisor is not sufficiently available for feedback.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On the spot the commissioner of the project or supervisor appears to have quite different priorities.</a:t>
            </a:r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No matter! You now have the capabilities to do this exercise of making a project plan all over, ask for feedback to relevant stakeholders, adapt objectives, activities, timeline and deliverables to each other, pull yourself together and do what is possible.</a:t>
            </a:r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Most important part of your project proposal! Paradox: being very precise and yet flexible!</a:t>
            </a:r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584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531462" cy="542726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40000"/>
              </a:lnSpc>
            </a:pPr>
            <a:r>
              <a:rPr lang="en-GB" dirty="0">
                <a:latin typeface="Tahoma" charset="0"/>
              </a:rPr>
              <a:t>Deliverables: e.g. report (but why does it make a difference?), prototype?, knowledge transfer?, Etc.</a:t>
            </a:r>
            <a:endParaRPr lang="nl-NL" dirty="0">
              <a:latin typeface="Taho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69662"/>
            <a:ext cx="8428710" cy="6188338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  <a:p>
            <a:pPr marL="0" indent="0">
              <a:lnSpc>
                <a:spcPct val="14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Report: that is only a deliverable if you can indicate what can be done now that couldn’t be done before.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Deliverables are not only technical things. Training in capacity and knowledge dissemination is also a deliverable. Research results too.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584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531462" cy="542726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40000"/>
              </a:lnSpc>
            </a:pPr>
            <a:r>
              <a:rPr lang="nl-NL" dirty="0" err="1">
                <a:latin typeface="Tahoma" charset="0"/>
              </a:rPr>
              <a:t>Continuation</a:t>
            </a:r>
            <a:r>
              <a:rPr lang="nl-NL" dirty="0">
                <a:latin typeface="Tahoma" charset="0"/>
              </a:rPr>
              <a:t> of </a:t>
            </a:r>
            <a:r>
              <a:rPr lang="nl-NL" dirty="0" err="1">
                <a:latin typeface="Tahoma" charset="0"/>
              </a:rPr>
              <a:t>the</a:t>
            </a:r>
            <a:r>
              <a:rPr lang="nl-NL" dirty="0">
                <a:latin typeface="Tahoma" charset="0"/>
              </a:rPr>
              <a:t> project </a:t>
            </a:r>
            <a:r>
              <a:rPr lang="nl-NL" dirty="0" err="1">
                <a:latin typeface="Tahoma" charset="0"/>
              </a:rPr>
              <a:t>after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you</a:t>
            </a:r>
            <a:r>
              <a:rPr lang="nl-NL" dirty="0">
                <a:latin typeface="Tahoma" charset="0"/>
              </a:rPr>
              <a:t> </a:t>
            </a:r>
            <a:r>
              <a:rPr lang="nl-NL" dirty="0" err="1">
                <a:latin typeface="Tahoma" charset="0"/>
              </a:rPr>
              <a:t>leave</a:t>
            </a:r>
            <a:endParaRPr lang="nl-NL" dirty="0">
              <a:latin typeface="Taho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69662"/>
            <a:ext cx="8428710" cy="6188338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Understand your project as part of a bigger something.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Not individual projects, but the follow-up of a series of projects does!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Discuss the issue with your supervisors at home and abroad.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Come up with suggestions but don’t push.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You might become longer-term “ambassadors” of the project, but don’t make promises that you cannot or do not want to keep.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 smtClean="0"/>
              <a:t>Arrange your activities in such a way that they are a thorough basis for a follow-up. </a:t>
            </a:r>
            <a:r>
              <a:rPr lang="en-US" sz="1800" smtClean="0"/>
              <a:t>That implies good documentation.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584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ge presentatie">
  <a:themeElements>
    <a:clrScheme name="Lege 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ge presentatie">
      <a:majorFont>
        <a:latin typeface="Tahoma"/>
        <a:ea typeface="Osaka"/>
        <a:cs typeface=""/>
      </a:majorFont>
      <a:minorFont>
        <a:latin typeface="Tahom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Lege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48474</TotalTime>
  <Words>1007</Words>
  <Application>Microsoft Office PowerPoint</Application>
  <PresentationFormat>Diavoorstelling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Lege presentatie</vt:lpstr>
      <vt:lpstr>Project plan (Max 5 pages)</vt:lpstr>
      <vt:lpstr>Mission of the project (the higher goal: not too concrete, nor too abstract)</vt:lpstr>
      <vt:lpstr>Scope (what will you and what will you not do)</vt:lpstr>
      <vt:lpstr>Analysis of the problem (what is the problem and how will your solution contribute to the mission of the project?)</vt:lpstr>
      <vt:lpstr>Project structure/activities (what will you do, how will you do it, how much time does each activity take, overlap in activities, when and with which milestones and deliverables)</vt:lpstr>
      <vt:lpstr>Project organisation (stakeholders, project team (internal and external),  collaboration and division of tasks between team members) </vt:lpstr>
      <vt:lpstr>Management of risk and contingencies, alternative scenario’s, what if … </vt:lpstr>
      <vt:lpstr>Deliverables: e.g. report (but why does it make a difference?), prototype?, knowledge transfer?, Etc.</vt:lpstr>
      <vt:lpstr>Continuation of the project after you leave</vt:lpstr>
    </vt:vector>
  </TitlesOfParts>
  <Company>Technische Universiteit Delft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blome</dc:creator>
  <cp:lastModifiedBy>Gebruiker</cp:lastModifiedBy>
  <cp:revision>612</cp:revision>
  <cp:lastPrinted>2015-08-30T20:22:40Z</cp:lastPrinted>
  <dcterms:created xsi:type="dcterms:W3CDTF">2005-02-24T10:38:52Z</dcterms:created>
  <dcterms:modified xsi:type="dcterms:W3CDTF">2016-09-02T19:34:05Z</dcterms:modified>
</cp:coreProperties>
</file>